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sldIdLst>
    <p:sldId id="256" r:id="rId2"/>
    <p:sldId id="257" r:id="rId3"/>
    <p:sldId id="258" r:id="rId4"/>
    <p:sldId id="259" r:id="rId5"/>
    <p:sldId id="323" r:id="rId6"/>
    <p:sldId id="331" r:id="rId7"/>
    <p:sldId id="260" r:id="rId8"/>
    <p:sldId id="261" r:id="rId9"/>
    <p:sldId id="262" r:id="rId10"/>
    <p:sldId id="342" r:id="rId11"/>
    <p:sldId id="263" r:id="rId12"/>
    <p:sldId id="264" r:id="rId13"/>
    <p:sldId id="265" r:id="rId14"/>
    <p:sldId id="272" r:id="rId15"/>
    <p:sldId id="266" r:id="rId16"/>
    <p:sldId id="268" r:id="rId17"/>
    <p:sldId id="273" r:id="rId18"/>
    <p:sldId id="274" r:id="rId19"/>
    <p:sldId id="275" r:id="rId20"/>
    <p:sldId id="276" r:id="rId21"/>
    <p:sldId id="277" r:id="rId22"/>
    <p:sldId id="278" r:id="rId23"/>
    <p:sldId id="334" r:id="rId24"/>
    <p:sldId id="279" r:id="rId25"/>
    <p:sldId id="280" r:id="rId26"/>
    <p:sldId id="281" r:id="rId27"/>
    <p:sldId id="282" r:id="rId28"/>
    <p:sldId id="283" r:id="rId29"/>
    <p:sldId id="284" r:id="rId30"/>
    <p:sldId id="285" r:id="rId31"/>
    <p:sldId id="330" r:id="rId32"/>
    <p:sldId id="335" r:id="rId33"/>
    <p:sldId id="336" r:id="rId34"/>
    <p:sldId id="337" r:id="rId35"/>
    <p:sldId id="286" r:id="rId36"/>
    <p:sldId id="287" r:id="rId37"/>
    <p:sldId id="288" r:id="rId38"/>
    <p:sldId id="290" r:id="rId39"/>
    <p:sldId id="293" r:id="rId40"/>
    <p:sldId id="294" r:id="rId41"/>
    <p:sldId id="295" r:id="rId42"/>
    <p:sldId id="296" r:id="rId43"/>
    <p:sldId id="297" r:id="rId44"/>
    <p:sldId id="298" r:id="rId45"/>
    <p:sldId id="299" r:id="rId46"/>
    <p:sldId id="338" r:id="rId47"/>
    <p:sldId id="300" r:id="rId48"/>
    <p:sldId id="301" r:id="rId49"/>
    <p:sldId id="302" r:id="rId50"/>
    <p:sldId id="303" r:id="rId51"/>
    <p:sldId id="304" r:id="rId52"/>
    <p:sldId id="305" r:id="rId53"/>
    <p:sldId id="307" r:id="rId54"/>
    <p:sldId id="308" r:id="rId55"/>
    <p:sldId id="309" r:id="rId56"/>
    <p:sldId id="310" r:id="rId57"/>
    <p:sldId id="311" r:id="rId58"/>
    <p:sldId id="312" r:id="rId59"/>
    <p:sldId id="313" r:id="rId60"/>
    <p:sldId id="314" r:id="rId61"/>
    <p:sldId id="315" r:id="rId62"/>
    <p:sldId id="316" r:id="rId63"/>
    <p:sldId id="332" r:id="rId64"/>
    <p:sldId id="327" r:id="rId65"/>
    <p:sldId id="340" r:id="rId66"/>
    <p:sldId id="341" r:id="rId67"/>
    <p:sldId id="339" r:id="rId68"/>
    <p:sldId id="317" r:id="rId69"/>
    <p:sldId id="318" r:id="rId70"/>
    <p:sldId id="319" r:id="rId71"/>
    <p:sldId id="320" r:id="rId72"/>
    <p:sldId id="324" r:id="rId73"/>
    <p:sldId id="325" r:id="rId74"/>
    <p:sldId id="333" r:id="rId75"/>
    <p:sldId id="329" r:id="rId76"/>
    <p:sldId id="328" r:id="rId77"/>
    <p:sldId id="322" r:id="rId78"/>
    <p:sldId id="321"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p:cViewPr varScale="1">
        <p:scale>
          <a:sx n="62" d="100"/>
          <a:sy n="62" d="100"/>
        </p:scale>
        <p:origin x="597" y="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dirty="0"/>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37541036-99DC-49BE-8202-CA26A20EFA34}" type="datetimeFigureOut">
              <a:rPr lang="en-US" smtClean="0"/>
              <a:pPr/>
              <a:t>8/16/2021</a:t>
            </a:fld>
            <a:endParaRPr lang="en-US" dirty="0"/>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dirty="0"/>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2A8FC274-FA6C-4856-A6AF-215B939699C2}"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7541036-99DC-49BE-8202-CA26A20EFA34}" type="datetimeFigureOut">
              <a:rPr lang="en-US" smtClean="0"/>
              <a:pPr/>
              <a:t>8/16/2021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8FC274-FA6C-4856-A6AF-215B939699C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p>
            <a:fld id="{37541036-99DC-49BE-8202-CA26A20EFA34}" type="datetimeFigureOut">
              <a:rPr lang="en-US" smtClean="0"/>
              <a:pPr/>
              <a:t>8/16/2021</a:t>
            </a:fld>
            <a:endParaRPr lang="en-US" dirty="0"/>
          </a:p>
        </p:txBody>
      </p:sp>
      <p:sp>
        <p:nvSpPr>
          <p:cNvPr id="5" name="Footer Placeholder 4"/>
          <p:cNvSpPr>
            <a:spLocks noGrp="1"/>
          </p:cNvSpPr>
          <p:nvPr>
            <p:ph type="ftr" sz="quarter" idx="11"/>
          </p:nvPr>
        </p:nvSpPr>
        <p:spPr>
          <a:xfrm>
            <a:off x="457200" y="6556248"/>
            <a:ext cx="3657600" cy="228600"/>
          </a:xfrm>
        </p:spPr>
        <p:txBody>
          <a:bodyPr/>
          <a:lstStyle/>
          <a:p>
            <a:endParaRPr lang="en-US" dirty="0"/>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2A8FC274-FA6C-4856-A6AF-215B939699C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7541036-99DC-49BE-8202-CA26A20EFA34}" type="datetimeFigureOut">
              <a:rPr lang="en-US" smtClean="0"/>
              <a:pPr/>
              <a:t>8/16/2021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8FC274-FA6C-4856-A6AF-215B939699C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37541036-99DC-49BE-8202-CA26A20EFA34}" type="datetimeFigureOut">
              <a:rPr lang="en-US" smtClean="0"/>
              <a:pPr/>
              <a:t>8/16/2021</a:t>
            </a:fld>
            <a:endParaRPr lang="en-US" dirty="0"/>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dirty="0"/>
          </a:p>
        </p:txBody>
      </p:sp>
      <p:sp>
        <p:nvSpPr>
          <p:cNvPr id="6" name="Slide Number Placeholder 5"/>
          <p:cNvSpPr>
            <a:spLocks noGrp="1"/>
          </p:cNvSpPr>
          <p:nvPr>
            <p:ph type="sldNum" sz="quarter" idx="12"/>
          </p:nvPr>
        </p:nvSpPr>
        <p:spPr>
          <a:xfrm>
            <a:off x="6733952" y="6555112"/>
            <a:ext cx="588336" cy="228600"/>
          </a:xfrm>
        </p:spPr>
        <p:txBody>
          <a:bodyPr/>
          <a:lstStyle/>
          <a:p>
            <a:fld id="{2A8FC274-FA6C-4856-A6AF-215B939699C2}"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7541036-99DC-49BE-8202-CA26A20EFA34}" type="datetimeFigureOut">
              <a:rPr lang="en-US" smtClean="0"/>
              <a:pPr/>
              <a:t>8/16/2021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8FC274-FA6C-4856-A6AF-215B939699C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7541036-99DC-49BE-8202-CA26A20EFA34}" type="datetimeFigureOut">
              <a:rPr lang="en-US" smtClean="0"/>
              <a:pPr/>
              <a:t>8/16/2021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8FC274-FA6C-4856-A6AF-215B939699C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7541036-99DC-49BE-8202-CA26A20EFA34}" type="datetimeFigureOut">
              <a:rPr lang="en-US" smtClean="0"/>
              <a:pPr/>
              <a:t>8/16/2021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8FC274-FA6C-4856-A6AF-215B939699C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37541036-99DC-49BE-8202-CA26A20EFA34}" type="datetimeFigureOut">
              <a:rPr lang="en-US" smtClean="0"/>
              <a:pPr/>
              <a:t>8/16/2021</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dirty="0"/>
          </a:p>
        </p:txBody>
      </p:sp>
      <p:sp>
        <p:nvSpPr>
          <p:cNvPr id="4" name="Slide Number Placeholder 3"/>
          <p:cNvSpPr>
            <a:spLocks noGrp="1"/>
          </p:cNvSpPr>
          <p:nvPr>
            <p:ph type="sldNum" sz="quarter" idx="12"/>
          </p:nvPr>
        </p:nvSpPr>
        <p:spPr/>
        <p:txBody>
          <a:bodyPr/>
          <a:lstStyle/>
          <a:p>
            <a:fld id="{2A8FC274-FA6C-4856-A6AF-215B939699C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7541036-99DC-49BE-8202-CA26A20EFA34}" type="datetimeFigureOut">
              <a:rPr lang="en-US" smtClean="0"/>
              <a:pPr/>
              <a:t>8/16/2021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8FC274-FA6C-4856-A6AF-215B939699C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37541036-99DC-49BE-8202-CA26A20EFA34}" type="datetimeFigureOut">
              <a:rPr lang="en-US" smtClean="0"/>
              <a:pPr/>
              <a:t>8/16/2021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8FC274-FA6C-4856-A6AF-215B939699C2}" type="slidenum">
              <a:rPr lang="en-US" smtClean="0"/>
              <a:pPr/>
              <a:t>‹#›</a:t>
            </a:fld>
            <a:endParaRPr lang="en-US" dirty="0"/>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dirty="0"/>
              <a:t>Click icon to add picture</a:t>
            </a: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37541036-99DC-49BE-8202-CA26A20EFA34}" type="datetimeFigureOut">
              <a:rPr lang="en-US" smtClean="0"/>
              <a:pPr/>
              <a:t>8/16/2021</a:t>
            </a:fld>
            <a:endParaRPr lang="en-US" dirty="0"/>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dirty="0"/>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2A8FC274-FA6C-4856-A6AF-215B939699C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hyperlink" Target="http://4.bp.blogspot.com/-elbyEOlhsac/TeQF91R2N4I/AAAAAAAAAKA/Q0J_30iDZZo/s1600/DSCN2637.JPG" TargetMode="External"/><Relationship Id="rId2" Type="http://schemas.openxmlformats.org/officeDocument/2006/relationships/image" Target="../media/image61.jpeg"/><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u8GUW4IDhJUoDM&amp;tbnid=hVwwmGUK1fwEMM:&amp;ved=0CAUQjRw&amp;url=http://www.thefind.com/gifts/info-hand-clappers&amp;ei=CCzdUtesJamgsASuvYH4Bg&amp;bvm=bv.59568121,d.eW0&amp;psig=AFQjCNEw-_xTpZe8tuicnIwV_KYHwhMTtg&amp;ust=1390312825262016" TargetMode="External"/><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carolkong5.files.wordpress.com/2013/01/starbucks-caramel-drinks.jpg" TargetMode="Externa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Science notebook training</a:t>
            </a:r>
          </a:p>
        </p:txBody>
      </p:sp>
      <p:sp>
        <p:nvSpPr>
          <p:cNvPr id="3" name="Subtitle 2"/>
          <p:cNvSpPr>
            <a:spLocks noGrp="1"/>
          </p:cNvSpPr>
          <p:nvPr>
            <p:ph type="subTitle" idx="1"/>
          </p:nvPr>
        </p:nvSpPr>
        <p:spPr/>
        <p:txBody>
          <a:bodyPr>
            <a:normAutofit fontScale="55000" lnSpcReduction="20000"/>
          </a:bodyPr>
          <a:lstStyle/>
          <a:p>
            <a:r>
              <a:rPr lang="en-US" dirty="0"/>
              <a:t>Carol Wooten, M.Ed., NBCT</a:t>
            </a:r>
          </a:p>
          <a:p>
            <a:r>
              <a:rPr lang="en-US" dirty="0"/>
              <a:t>Hunter GT/AIG Magnet Elementary, Fifth Grade</a:t>
            </a:r>
          </a:p>
          <a:p>
            <a:r>
              <a:rPr lang="en-US" dirty="0"/>
              <a:t>Kenan Fellow</a:t>
            </a:r>
          </a:p>
          <a:p>
            <a:r>
              <a:rPr lang="en-US" dirty="0"/>
              <a:t>Presidential </a:t>
            </a:r>
            <a:r>
              <a:rPr lang="en-US" dirty="0" err="1"/>
              <a:t>Awardee</a:t>
            </a:r>
            <a:r>
              <a:rPr lang="en-US" dirty="0"/>
              <a:t> for Excellence in Math and Science Teaching</a:t>
            </a:r>
          </a:p>
          <a:p>
            <a:r>
              <a:rPr lang="en-US" dirty="0"/>
              <a:t>http://carolwooten.weebly.com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Organization ideas</a:t>
            </a:r>
          </a:p>
        </p:txBody>
      </p:sp>
      <p:pic>
        <p:nvPicPr>
          <p:cNvPr id="7" name="Content Placeholder 6" descr="IMG_6697.JPG"/>
          <p:cNvPicPr>
            <a:picLocks noGrp="1" noChangeAspect="1"/>
          </p:cNvPicPr>
          <p:nvPr>
            <p:ph sz="quarter" idx="2"/>
          </p:nvPr>
        </p:nvPicPr>
        <p:blipFill>
          <a:blip r:embed="rId2" cstate="print"/>
          <a:stretch>
            <a:fillRect/>
          </a:stretch>
        </p:blipFill>
        <p:spPr>
          <a:xfrm>
            <a:off x="457200" y="1676400"/>
            <a:ext cx="3733800" cy="4343399"/>
          </a:xfrm>
        </p:spPr>
      </p:pic>
      <p:sp>
        <p:nvSpPr>
          <p:cNvPr id="6" name="Content Placeholder 5"/>
          <p:cNvSpPr>
            <a:spLocks noGrp="1"/>
          </p:cNvSpPr>
          <p:nvPr>
            <p:ph sz="quarter" idx="4"/>
          </p:nvPr>
        </p:nvSpPr>
        <p:spPr/>
        <p:txBody>
          <a:bodyPr>
            <a:normAutofit fontScale="85000" lnSpcReduction="10000"/>
          </a:bodyPr>
          <a:lstStyle/>
          <a:p>
            <a:r>
              <a:rPr lang="en-US" dirty="0"/>
              <a:t>You may also begin with a KWLH chart by completing the K (what I </a:t>
            </a:r>
            <a:r>
              <a:rPr lang="en-US" i="1" dirty="0"/>
              <a:t>think</a:t>
            </a:r>
            <a:r>
              <a:rPr lang="en-US" dirty="0"/>
              <a:t> I Know) and W (what I Want to know) portions.</a:t>
            </a:r>
          </a:p>
          <a:p>
            <a:r>
              <a:rPr lang="en-US" dirty="0"/>
              <a:t>This chart can be completed as the first part of the notebook or placed on note cards to display as a working bulletin board.</a:t>
            </a:r>
          </a:p>
          <a:p>
            <a:r>
              <a:rPr lang="en-US" dirty="0"/>
              <a:t>It is an excellent pre-assessment of students’ prior knowledge.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1524000"/>
            <a:ext cx="3429000" cy="2133600"/>
          </a:xfrm>
        </p:spPr>
        <p:txBody>
          <a:bodyPr>
            <a:noAutofit/>
          </a:bodyPr>
          <a:lstStyle/>
          <a:p>
            <a:r>
              <a:rPr lang="en-US" sz="5500" dirty="0"/>
              <a:t>Focus question</a:t>
            </a:r>
          </a:p>
        </p:txBody>
      </p:sp>
      <p:pic>
        <p:nvPicPr>
          <p:cNvPr id="7" name="Picture 1" descr="F:\DCIM\100CANON\IMG_3910.JPG"/>
          <p:cNvPicPr>
            <a:picLocks noGrp="1" noChangeAspect="1" noChangeArrowheads="1"/>
          </p:cNvPicPr>
          <p:nvPr>
            <p:ph type="pic" idx="1"/>
          </p:nvPr>
        </p:nvPicPr>
        <p:blipFill>
          <a:blip r:embed="rId2" cstate="print"/>
          <a:srcRect l="9271" r="9271"/>
          <a:stretch>
            <a:fillRect/>
          </a:stretch>
        </p:blipFill>
        <p:spPr bwMode="auto">
          <a:xfrm rot="16200000">
            <a:off x="663682" y="1041002"/>
            <a:ext cx="4206240" cy="420624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Focus question</a:t>
            </a:r>
          </a:p>
        </p:txBody>
      </p:sp>
      <p:sp>
        <p:nvSpPr>
          <p:cNvPr id="3" name="Content Placeholder 2"/>
          <p:cNvSpPr>
            <a:spLocks noGrp="1"/>
          </p:cNvSpPr>
          <p:nvPr>
            <p:ph idx="1"/>
          </p:nvPr>
        </p:nvSpPr>
        <p:spPr/>
        <p:txBody>
          <a:bodyPr/>
          <a:lstStyle/>
          <a:p>
            <a:r>
              <a:rPr lang="en-US" dirty="0"/>
              <a:t>The focus question begins an investigation and relates to the investigation.</a:t>
            </a:r>
          </a:p>
          <a:p>
            <a:r>
              <a:rPr lang="en-US" dirty="0"/>
              <a:t>It usually starts with HOW or WHY.</a:t>
            </a:r>
          </a:p>
          <a:p>
            <a:r>
              <a:rPr lang="en-US" dirty="0"/>
              <a:t>Avoid questions that can be answered with a “yes” or “no” response.</a:t>
            </a:r>
          </a:p>
          <a:p>
            <a:r>
              <a:rPr lang="en-US" dirty="0"/>
              <a:t>Teacher may provide the focus question.  In upper grades, students may be able to develop their own focus question when given an overview of the investigation.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242048" cy="1143000"/>
          </a:xfrm>
        </p:spPr>
        <p:txBody>
          <a:bodyPr>
            <a:normAutofit fontScale="90000"/>
          </a:bodyPr>
          <a:lstStyle/>
          <a:p>
            <a:pPr algn="ctr"/>
            <a:r>
              <a:rPr lang="en-US" dirty="0"/>
              <a:t>Focus question </a:t>
            </a:r>
            <a:br>
              <a:rPr lang="en-US" dirty="0"/>
            </a:br>
            <a:r>
              <a:rPr lang="en-US" dirty="0"/>
              <a:t>example</a:t>
            </a:r>
          </a:p>
        </p:txBody>
      </p:sp>
      <p:sp>
        <p:nvSpPr>
          <p:cNvPr id="3" name="Text Placeholder 2"/>
          <p:cNvSpPr>
            <a:spLocks noGrp="1"/>
          </p:cNvSpPr>
          <p:nvPr>
            <p:ph type="body" idx="1"/>
          </p:nvPr>
        </p:nvSpPr>
        <p:spPr/>
        <p:txBody>
          <a:bodyPr/>
          <a:lstStyle/>
          <a:p>
            <a:r>
              <a:rPr lang="en-US" dirty="0"/>
              <a:t>First Grade</a:t>
            </a:r>
          </a:p>
        </p:txBody>
      </p:sp>
      <p:pic>
        <p:nvPicPr>
          <p:cNvPr id="7" name="Content Placeholder 6" descr="IMG_6709.JPG"/>
          <p:cNvPicPr>
            <a:picLocks noGrp="1" noChangeAspect="1"/>
          </p:cNvPicPr>
          <p:nvPr>
            <p:ph sz="quarter" idx="2"/>
          </p:nvPr>
        </p:nvPicPr>
        <p:blipFill>
          <a:blip r:embed="rId2" cstate="print"/>
          <a:stretch>
            <a:fillRect/>
          </a:stretch>
        </p:blipFill>
        <p:spPr>
          <a:xfrm rot="16200000">
            <a:off x="261011" y="2405989"/>
            <a:ext cx="3920332" cy="2613554"/>
          </a:xfrm>
        </p:spPr>
      </p:pic>
      <p:sp>
        <p:nvSpPr>
          <p:cNvPr id="6" name="Content Placeholder 5"/>
          <p:cNvSpPr>
            <a:spLocks noGrp="1"/>
          </p:cNvSpPr>
          <p:nvPr>
            <p:ph sz="quarter" idx="4"/>
          </p:nvPr>
        </p:nvSpPr>
        <p:spPr/>
        <p:txBody>
          <a:bodyPr/>
          <a:lstStyle/>
          <a:p>
            <a:r>
              <a:rPr lang="en-US" dirty="0"/>
              <a:t>This student writes his focus question and also includes a clarifying illustration.</a:t>
            </a:r>
          </a:p>
          <a:p>
            <a:pPr>
              <a:buNone/>
            </a:pPr>
            <a:endParaRPr lang="en-US" dirty="0"/>
          </a:p>
          <a:p>
            <a:r>
              <a:rPr lang="en-US" dirty="0"/>
              <a:t>What is the best way to roll the marble down the ramp?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Cooperative team </a:t>
            </a:r>
            <a:br>
              <a:rPr lang="en-US" dirty="0"/>
            </a:br>
            <a:r>
              <a:rPr lang="en-US" dirty="0"/>
              <a:t>focus question</a:t>
            </a:r>
          </a:p>
        </p:txBody>
      </p:sp>
      <p:sp>
        <p:nvSpPr>
          <p:cNvPr id="3" name="Content Placeholder 2"/>
          <p:cNvSpPr>
            <a:spLocks noGrp="1"/>
          </p:cNvSpPr>
          <p:nvPr>
            <p:ph idx="1"/>
          </p:nvPr>
        </p:nvSpPr>
        <p:spPr/>
        <p:txBody>
          <a:bodyPr/>
          <a:lstStyle/>
          <a:p>
            <a:r>
              <a:rPr lang="en-US" dirty="0"/>
              <a:t>Overview of the task: Your team will be using the materials provided in the bucket to create a vehicle that will travel at least 100 cm.</a:t>
            </a:r>
          </a:p>
          <a:p>
            <a:endParaRPr lang="en-US" dirty="0"/>
          </a:p>
          <a:p>
            <a:r>
              <a:rPr lang="en-US" dirty="0"/>
              <a:t> Work with your cooperative team to develop a focus question for this investigation.</a:t>
            </a:r>
          </a:p>
          <a:p>
            <a:endParaRPr lang="en-US" dirty="0"/>
          </a:p>
          <a:p>
            <a:r>
              <a:rPr lang="en-US" dirty="0"/>
              <a:t>We will share these focus questions with the whole group.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Focus question: </a:t>
            </a:r>
            <a:br>
              <a:rPr lang="en-US" dirty="0"/>
            </a:br>
            <a:r>
              <a:rPr lang="en-US" dirty="0"/>
              <a:t>student work sample</a:t>
            </a:r>
          </a:p>
        </p:txBody>
      </p:sp>
      <p:pic>
        <p:nvPicPr>
          <p:cNvPr id="7" name="Content Placeholder 6" descr="IMG_6724.JPG"/>
          <p:cNvPicPr>
            <a:picLocks noGrp="1" noChangeAspect="1"/>
          </p:cNvPicPr>
          <p:nvPr>
            <p:ph sz="quarter" idx="2"/>
          </p:nvPr>
        </p:nvPicPr>
        <p:blipFill>
          <a:blip r:embed="rId2" cstate="print"/>
          <a:stretch>
            <a:fillRect/>
          </a:stretch>
        </p:blipFill>
        <p:spPr>
          <a:xfrm>
            <a:off x="457200" y="1524000"/>
            <a:ext cx="7315200" cy="3886200"/>
          </a:xfrm>
        </p:spPr>
      </p:pic>
      <p:sp>
        <p:nvSpPr>
          <p:cNvPr id="6" name="Content Placeholder 5"/>
          <p:cNvSpPr>
            <a:spLocks noGrp="1"/>
          </p:cNvSpPr>
          <p:nvPr>
            <p:ph sz="quarter" idx="4"/>
          </p:nvPr>
        </p:nvSpPr>
        <p:spPr>
          <a:xfrm>
            <a:off x="457200" y="5562600"/>
            <a:ext cx="7239000" cy="1066800"/>
          </a:xfrm>
        </p:spPr>
        <p:txBody>
          <a:bodyPr/>
          <a:lstStyle/>
          <a:p>
            <a:r>
              <a:rPr lang="en-US" dirty="0"/>
              <a:t>How can we design a vehicle that will travel at least 100 cm?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242048" cy="1143000"/>
          </a:xfrm>
        </p:spPr>
        <p:txBody>
          <a:bodyPr>
            <a:normAutofit fontScale="90000"/>
          </a:bodyPr>
          <a:lstStyle/>
          <a:p>
            <a:pPr algn="ctr"/>
            <a:r>
              <a:rPr lang="en-US" dirty="0"/>
              <a:t>focus question </a:t>
            </a:r>
            <a:br>
              <a:rPr lang="en-US" dirty="0"/>
            </a:br>
            <a:r>
              <a:rPr lang="en-US" dirty="0"/>
              <a:t>video review</a:t>
            </a:r>
          </a:p>
        </p:txBody>
      </p:sp>
      <p:pic>
        <p:nvPicPr>
          <p:cNvPr id="50178" name="Picture 2" descr="thinking cap"/>
          <p:cNvPicPr>
            <a:picLocks noChangeAspect="1" noChangeArrowheads="1" noCrop="1"/>
          </p:cNvPicPr>
          <p:nvPr/>
        </p:nvPicPr>
        <p:blipFill>
          <a:blip r:embed="rId2" cstate="print"/>
          <a:srcRect/>
          <a:stretch>
            <a:fillRect/>
          </a:stretch>
        </p:blipFill>
        <p:spPr bwMode="auto">
          <a:xfrm>
            <a:off x="2895600" y="1981200"/>
            <a:ext cx="2571750" cy="376817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1066800"/>
            <a:ext cx="3657600" cy="2133600"/>
          </a:xfrm>
        </p:spPr>
        <p:txBody>
          <a:bodyPr>
            <a:noAutofit/>
          </a:bodyPr>
          <a:lstStyle/>
          <a:p>
            <a:r>
              <a:rPr lang="en-US" sz="5000" dirty="0"/>
              <a:t>prediction</a:t>
            </a:r>
          </a:p>
        </p:txBody>
      </p:sp>
      <p:pic>
        <p:nvPicPr>
          <p:cNvPr id="5" name="Picture 2" descr="F:\DCIM\100CANON\IMG_3085.JPG"/>
          <p:cNvPicPr>
            <a:picLocks noGrp="1" noChangeAspect="1" noChangeArrowheads="1"/>
          </p:cNvPicPr>
          <p:nvPr>
            <p:ph type="pic" idx="1"/>
          </p:nvPr>
        </p:nvPicPr>
        <p:blipFill>
          <a:blip r:embed="rId2" cstate="print"/>
          <a:srcRect t="3440" b="3440"/>
          <a:stretch>
            <a:fillRect/>
          </a:stretch>
        </p:blipFill>
        <p:spPr bwMode="auto">
          <a:xfrm>
            <a:off x="762000" y="1143000"/>
            <a:ext cx="3984518" cy="3984518"/>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prediction</a:t>
            </a:r>
          </a:p>
        </p:txBody>
      </p:sp>
      <p:sp>
        <p:nvSpPr>
          <p:cNvPr id="3" name="Content Placeholder 2"/>
          <p:cNvSpPr>
            <a:spLocks noGrp="1"/>
          </p:cNvSpPr>
          <p:nvPr>
            <p:ph idx="1"/>
          </p:nvPr>
        </p:nvSpPr>
        <p:spPr/>
        <p:txBody>
          <a:bodyPr/>
          <a:lstStyle/>
          <a:p>
            <a:r>
              <a:rPr lang="en-US" dirty="0"/>
              <a:t>The prediction relates directly to the focus question.</a:t>
            </a:r>
          </a:p>
          <a:p>
            <a:r>
              <a:rPr lang="en-US" dirty="0"/>
              <a:t>Sentence starters include “I predict that…because…” OR “If then…because…”</a:t>
            </a:r>
          </a:p>
          <a:p>
            <a:r>
              <a:rPr lang="en-US" dirty="0"/>
              <a:t>Students at all grade levels may include clarifying illustrations. However, younger grades may choose to use the illustrations only as their prediction.</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prediction example</a:t>
            </a:r>
          </a:p>
        </p:txBody>
      </p:sp>
      <p:sp>
        <p:nvSpPr>
          <p:cNvPr id="4" name="Text Placeholder 3"/>
          <p:cNvSpPr>
            <a:spLocks noGrp="1"/>
          </p:cNvSpPr>
          <p:nvPr>
            <p:ph type="body" sz="half" idx="3"/>
          </p:nvPr>
        </p:nvSpPr>
        <p:spPr>
          <a:xfrm>
            <a:off x="457200" y="5867400"/>
            <a:ext cx="3520440" cy="457200"/>
          </a:xfrm>
        </p:spPr>
        <p:txBody>
          <a:bodyPr/>
          <a:lstStyle/>
          <a:p>
            <a:r>
              <a:rPr lang="en-US" dirty="0"/>
              <a:t>FOSS Landforms Kit</a:t>
            </a:r>
          </a:p>
        </p:txBody>
      </p:sp>
      <p:pic>
        <p:nvPicPr>
          <p:cNvPr id="7" name="Content Placeholder 6" descr="IMG_6740.JPG"/>
          <p:cNvPicPr>
            <a:picLocks noGrp="1" noChangeAspect="1"/>
          </p:cNvPicPr>
          <p:nvPr>
            <p:ph sz="quarter" idx="2"/>
          </p:nvPr>
        </p:nvPicPr>
        <p:blipFill>
          <a:blip r:embed="rId2" cstate="print"/>
          <a:stretch>
            <a:fillRect/>
          </a:stretch>
        </p:blipFill>
        <p:spPr>
          <a:xfrm>
            <a:off x="457200" y="1676400"/>
            <a:ext cx="3521075" cy="4038600"/>
          </a:xfrm>
        </p:spPr>
      </p:pic>
      <p:sp>
        <p:nvSpPr>
          <p:cNvPr id="6" name="Content Placeholder 5"/>
          <p:cNvSpPr>
            <a:spLocks noGrp="1"/>
          </p:cNvSpPr>
          <p:nvPr>
            <p:ph sz="quarter" idx="4"/>
          </p:nvPr>
        </p:nvSpPr>
        <p:spPr>
          <a:xfrm>
            <a:off x="4114800" y="1905000"/>
            <a:ext cx="3520440" cy="4114800"/>
          </a:xfrm>
        </p:spPr>
        <p:txBody>
          <a:bodyPr/>
          <a:lstStyle/>
          <a:p>
            <a:r>
              <a:rPr lang="en-US" dirty="0"/>
              <a:t>Prediction: “</a:t>
            </a:r>
            <a:r>
              <a:rPr lang="en-US" dirty="0">
                <a:solidFill>
                  <a:srgbClr val="FF0000"/>
                </a:solidFill>
              </a:rPr>
              <a:t>I think that</a:t>
            </a:r>
            <a:r>
              <a:rPr lang="en-US" dirty="0">
                <a:solidFill>
                  <a:schemeClr val="accent2">
                    <a:lumMod val="50000"/>
                  </a:schemeClr>
                </a:solidFill>
              </a:rPr>
              <a:t> </a:t>
            </a:r>
            <a:r>
              <a:rPr lang="en-US" dirty="0"/>
              <a:t>if we use directions and materials provided </a:t>
            </a:r>
            <a:r>
              <a:rPr lang="en-US" dirty="0">
                <a:solidFill>
                  <a:srgbClr val="FF0000"/>
                </a:solidFill>
              </a:rPr>
              <a:t>then</a:t>
            </a:r>
            <a:r>
              <a:rPr lang="en-US" dirty="0"/>
              <a:t> we can successfully build a model </a:t>
            </a:r>
            <a:r>
              <a:rPr lang="en-US" dirty="0">
                <a:solidFill>
                  <a:srgbClr val="FF0000"/>
                </a:solidFill>
              </a:rPr>
              <a:t>because</a:t>
            </a:r>
            <a:r>
              <a:rPr lang="en-US" dirty="0"/>
              <a:t> we have analyzed the school yard.”</a:t>
            </a:r>
          </a:p>
          <a:p>
            <a:pPr>
              <a:buNone/>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9098" y="457200"/>
            <a:ext cx="3429000" cy="1066800"/>
          </a:xfrm>
        </p:spPr>
        <p:txBody>
          <a:bodyPr>
            <a:normAutofit/>
          </a:bodyPr>
          <a:lstStyle/>
          <a:p>
            <a:pPr algn="ctr"/>
            <a:r>
              <a:rPr lang="en-US" sz="5000" dirty="0"/>
              <a:t>Goals</a:t>
            </a:r>
          </a:p>
        </p:txBody>
      </p:sp>
      <p:sp>
        <p:nvSpPr>
          <p:cNvPr id="3" name="Text Placeholder 2"/>
          <p:cNvSpPr>
            <a:spLocks noGrp="1"/>
          </p:cNvSpPr>
          <p:nvPr>
            <p:ph type="body" sz="half" idx="2"/>
          </p:nvPr>
        </p:nvSpPr>
        <p:spPr>
          <a:xfrm>
            <a:off x="5334000" y="1752600"/>
            <a:ext cx="3429000" cy="2301240"/>
          </a:xfrm>
        </p:spPr>
        <p:txBody>
          <a:bodyPr>
            <a:noAutofit/>
          </a:bodyPr>
          <a:lstStyle/>
          <a:p>
            <a:pPr marL="342900" indent="-342900">
              <a:buAutoNum type="arabicPeriod"/>
            </a:pPr>
            <a:r>
              <a:rPr lang="en-US" sz="2800" dirty="0"/>
              <a:t>Gain an understanding of how to implement science notebooks in K-5 classrooms</a:t>
            </a:r>
          </a:p>
          <a:p>
            <a:pPr marL="342900" indent="-342900">
              <a:buAutoNum type="arabicPeriod"/>
            </a:pPr>
            <a:r>
              <a:rPr lang="en-US" sz="2800" dirty="0"/>
              <a:t>Utilize a variety of methods to review science content</a:t>
            </a:r>
          </a:p>
        </p:txBody>
      </p:sp>
      <p:pic>
        <p:nvPicPr>
          <p:cNvPr id="5" name="Picture Placeholder 4" descr="IMG_3859.JPG"/>
          <p:cNvPicPr>
            <a:picLocks noGrp="1" noChangeAspect="1"/>
          </p:cNvPicPr>
          <p:nvPr>
            <p:ph type="pic" idx="1"/>
          </p:nvPr>
        </p:nvPicPr>
        <p:blipFill>
          <a:blip r:embed="rId2" cstate="print"/>
          <a:srcRect l="16654" r="16654"/>
          <a:stretch>
            <a:fillRect/>
          </a:stretch>
        </p:blipFill>
        <p:spPr>
          <a:xfrm rot="16396432">
            <a:off x="663682" y="1041002"/>
            <a:ext cx="4206240" cy="420624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Cooperative team </a:t>
            </a:r>
            <a:br>
              <a:rPr lang="en-US" dirty="0"/>
            </a:br>
            <a:r>
              <a:rPr lang="en-US" dirty="0"/>
              <a:t>prediction</a:t>
            </a:r>
          </a:p>
        </p:txBody>
      </p:sp>
      <p:sp>
        <p:nvSpPr>
          <p:cNvPr id="3" name="Content Placeholder 2"/>
          <p:cNvSpPr>
            <a:spLocks noGrp="1"/>
          </p:cNvSpPr>
          <p:nvPr>
            <p:ph idx="1"/>
          </p:nvPr>
        </p:nvSpPr>
        <p:spPr/>
        <p:txBody>
          <a:bodyPr/>
          <a:lstStyle/>
          <a:p>
            <a:r>
              <a:rPr lang="en-US" dirty="0"/>
              <a:t>Select one of the options for your prediction:</a:t>
            </a:r>
          </a:p>
          <a:p>
            <a:pPr lvl="1"/>
            <a:r>
              <a:rPr lang="en-US" dirty="0"/>
              <a:t>A. Create an illustration for your prediction</a:t>
            </a:r>
          </a:p>
          <a:p>
            <a:pPr lvl="1"/>
            <a:r>
              <a:rPr lang="en-US" dirty="0"/>
              <a:t>B. Use one of the sentence starters (I predict that…because….” Or “If…then…because…”).</a:t>
            </a:r>
          </a:p>
          <a:p>
            <a:pPr lvl="1">
              <a:buNone/>
            </a:pPr>
            <a:endParaRPr lang="en-US" dirty="0"/>
          </a:p>
          <a:p>
            <a:pPr lvl="1"/>
            <a:r>
              <a:rPr lang="en-US" dirty="0"/>
              <a:t>Share several of the predictions with the whole group.</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prediction : </a:t>
            </a:r>
            <a:br>
              <a:rPr lang="en-US" dirty="0"/>
            </a:br>
            <a:r>
              <a:rPr lang="en-US" dirty="0"/>
              <a:t>student work sample</a:t>
            </a:r>
          </a:p>
        </p:txBody>
      </p:sp>
      <p:pic>
        <p:nvPicPr>
          <p:cNvPr id="7" name="Content Placeholder 6" descr="IMG_6742.JPG"/>
          <p:cNvPicPr>
            <a:picLocks noGrp="1" noChangeAspect="1"/>
          </p:cNvPicPr>
          <p:nvPr>
            <p:ph sz="quarter" idx="2"/>
          </p:nvPr>
        </p:nvPicPr>
        <p:blipFill>
          <a:blip r:embed="rId2" cstate="print"/>
          <a:stretch>
            <a:fillRect/>
          </a:stretch>
        </p:blipFill>
        <p:spPr>
          <a:xfrm>
            <a:off x="457200" y="1524000"/>
            <a:ext cx="7467600" cy="4114799"/>
          </a:xfrm>
        </p:spPr>
      </p:pic>
      <p:sp>
        <p:nvSpPr>
          <p:cNvPr id="6" name="Content Placeholder 5"/>
          <p:cNvSpPr>
            <a:spLocks noGrp="1"/>
          </p:cNvSpPr>
          <p:nvPr>
            <p:ph sz="quarter" idx="4"/>
          </p:nvPr>
        </p:nvSpPr>
        <p:spPr>
          <a:xfrm>
            <a:off x="457200" y="5638800"/>
            <a:ext cx="7467600" cy="914400"/>
          </a:xfrm>
        </p:spPr>
        <p:txBody>
          <a:bodyPr/>
          <a:lstStyle/>
          <a:p>
            <a:r>
              <a:rPr lang="en-US" dirty="0"/>
              <a:t>This student makes a connection between friction and riding her bike on the grass.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prediction : </a:t>
            </a:r>
            <a:br>
              <a:rPr lang="en-US" dirty="0"/>
            </a:br>
            <a:r>
              <a:rPr lang="en-US" dirty="0"/>
              <a:t>student work sample</a:t>
            </a:r>
          </a:p>
        </p:txBody>
      </p:sp>
      <p:pic>
        <p:nvPicPr>
          <p:cNvPr id="7" name="Content Placeholder 6" descr="IMG_6744.JPG"/>
          <p:cNvPicPr>
            <a:picLocks noGrp="1" noChangeAspect="1"/>
          </p:cNvPicPr>
          <p:nvPr>
            <p:ph sz="quarter" idx="2"/>
          </p:nvPr>
        </p:nvPicPr>
        <p:blipFill>
          <a:blip r:embed="rId2" cstate="print"/>
          <a:stretch>
            <a:fillRect/>
          </a:stretch>
        </p:blipFill>
        <p:spPr>
          <a:xfrm>
            <a:off x="457200" y="1676400"/>
            <a:ext cx="7391400" cy="3657600"/>
          </a:xfrm>
        </p:spPr>
      </p:pic>
      <p:sp>
        <p:nvSpPr>
          <p:cNvPr id="6" name="Content Placeholder 5"/>
          <p:cNvSpPr>
            <a:spLocks noGrp="1"/>
          </p:cNvSpPr>
          <p:nvPr>
            <p:ph sz="quarter" idx="4"/>
          </p:nvPr>
        </p:nvSpPr>
        <p:spPr>
          <a:xfrm>
            <a:off x="533400" y="5410200"/>
            <a:ext cx="7239000" cy="1259960"/>
          </a:xfrm>
        </p:spPr>
        <p:txBody>
          <a:bodyPr/>
          <a:lstStyle/>
          <a:p>
            <a:r>
              <a:rPr lang="en-US" dirty="0"/>
              <a:t>This student made a connection between using the rubber band to power the vehicle and playing with a toy car.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prediction : </a:t>
            </a:r>
            <a:br>
              <a:rPr lang="en-US" dirty="0"/>
            </a:br>
            <a:r>
              <a:rPr lang="en-US" dirty="0"/>
              <a:t>student work sample</a:t>
            </a:r>
          </a:p>
        </p:txBody>
      </p:sp>
      <p:sp>
        <p:nvSpPr>
          <p:cNvPr id="5" name="Content Placeholder 4"/>
          <p:cNvSpPr>
            <a:spLocks noGrp="1"/>
          </p:cNvSpPr>
          <p:nvPr>
            <p:ph sz="quarter" idx="2"/>
          </p:nvPr>
        </p:nvSpPr>
        <p:spPr>
          <a:xfrm>
            <a:off x="381000" y="1752600"/>
            <a:ext cx="3520440" cy="4114800"/>
          </a:xfrm>
        </p:spPr>
        <p:txBody>
          <a:bodyPr>
            <a:normAutofit fontScale="92500"/>
          </a:bodyPr>
          <a:lstStyle/>
          <a:p>
            <a:r>
              <a:rPr lang="en-US" dirty="0"/>
              <a:t>“I think the nervous system works by sending messages to your brain to let you think or feel a certain way that happened.”</a:t>
            </a:r>
          </a:p>
          <a:p>
            <a:r>
              <a:rPr lang="en-US" dirty="0"/>
              <a:t>This student is still working on the “because” portion, but includes an illustration for clarification.</a:t>
            </a:r>
          </a:p>
        </p:txBody>
      </p:sp>
      <p:pic>
        <p:nvPicPr>
          <p:cNvPr id="8" name="Picture 2" descr="F:\DCIM\100CANON\IMG_4444.JPG"/>
          <p:cNvPicPr>
            <a:picLocks noGrp="1" noChangeAspect="1" noChangeArrowheads="1"/>
          </p:cNvPicPr>
          <p:nvPr>
            <p:ph sz="quarter" idx="4"/>
          </p:nvPr>
        </p:nvPicPr>
        <p:blipFill>
          <a:blip r:embed="rId2" cstate="print"/>
          <a:srcRect/>
          <a:stretch>
            <a:fillRect/>
          </a:stretch>
        </p:blipFill>
        <p:spPr bwMode="auto">
          <a:xfrm rot="16200000">
            <a:off x="3712174" y="1926625"/>
            <a:ext cx="4038599" cy="369054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242048" cy="1143000"/>
          </a:xfrm>
        </p:spPr>
        <p:txBody>
          <a:bodyPr>
            <a:normAutofit fontScale="90000"/>
          </a:bodyPr>
          <a:lstStyle/>
          <a:p>
            <a:pPr algn="ctr"/>
            <a:r>
              <a:rPr lang="en-US" dirty="0"/>
              <a:t>Prediction </a:t>
            </a:r>
            <a:br>
              <a:rPr lang="en-US" dirty="0"/>
            </a:br>
            <a:r>
              <a:rPr lang="en-US" dirty="0"/>
              <a:t>video review</a:t>
            </a:r>
          </a:p>
        </p:txBody>
      </p:sp>
      <p:pic>
        <p:nvPicPr>
          <p:cNvPr id="43010" name="Picture 2" descr="light bulb"/>
          <p:cNvPicPr>
            <a:picLocks noChangeAspect="1" noChangeArrowheads="1" noCrop="1"/>
          </p:cNvPicPr>
          <p:nvPr/>
        </p:nvPicPr>
        <p:blipFill>
          <a:blip r:embed="rId2" cstate="print"/>
          <a:srcRect/>
          <a:stretch>
            <a:fillRect/>
          </a:stretch>
        </p:blipFill>
        <p:spPr bwMode="auto">
          <a:xfrm>
            <a:off x="2514600" y="1752600"/>
            <a:ext cx="3429000" cy="409721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1219200"/>
            <a:ext cx="3657600" cy="2133600"/>
          </a:xfrm>
        </p:spPr>
        <p:txBody>
          <a:bodyPr>
            <a:noAutofit/>
          </a:bodyPr>
          <a:lstStyle/>
          <a:p>
            <a:pPr algn="ctr"/>
            <a:r>
              <a:rPr lang="en-US" sz="4100" dirty="0"/>
              <a:t>Data and observations</a:t>
            </a:r>
          </a:p>
        </p:txBody>
      </p:sp>
      <p:pic>
        <p:nvPicPr>
          <p:cNvPr id="5" name="Picture Placeholder 4" descr="IMG_2137.JPG"/>
          <p:cNvPicPr>
            <a:picLocks noGrp="1" noChangeAspect="1"/>
          </p:cNvPicPr>
          <p:nvPr>
            <p:ph type="pic" idx="1"/>
          </p:nvPr>
        </p:nvPicPr>
        <p:blipFill>
          <a:blip r:embed="rId2" cstate="print"/>
          <a:srcRect l="16654" r="16654"/>
          <a:stretch>
            <a:fillRect/>
          </a:stretch>
        </p:blipFill>
        <p:spPr>
          <a:xfrm rot="15497459">
            <a:off x="687846" y="1068846"/>
            <a:ext cx="4206240" cy="420624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Data and observations</a:t>
            </a:r>
          </a:p>
        </p:txBody>
      </p:sp>
      <p:sp>
        <p:nvSpPr>
          <p:cNvPr id="3" name="Content Placeholder 2"/>
          <p:cNvSpPr>
            <a:spLocks noGrp="1"/>
          </p:cNvSpPr>
          <p:nvPr>
            <p:ph idx="1"/>
          </p:nvPr>
        </p:nvSpPr>
        <p:spPr/>
        <p:txBody>
          <a:bodyPr/>
          <a:lstStyle/>
          <a:p>
            <a:r>
              <a:rPr lang="en-US" dirty="0"/>
              <a:t>Data and observations can be in the form of a table, graph, chart, picture, or other graphic organizer.</a:t>
            </a:r>
          </a:p>
          <a:p>
            <a:r>
              <a:rPr lang="en-US" dirty="0"/>
              <a:t>The data and observations sections may be provided in a handout form for students to complete or students may create their own data collection tool.</a:t>
            </a:r>
          </a:p>
          <a:p>
            <a:pPr>
              <a:buNone/>
            </a:pP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Data and observations </a:t>
            </a:r>
            <a:br>
              <a:rPr lang="en-US" dirty="0"/>
            </a:br>
            <a:r>
              <a:rPr lang="en-US" dirty="0"/>
              <a:t>example</a:t>
            </a:r>
          </a:p>
        </p:txBody>
      </p:sp>
      <p:sp>
        <p:nvSpPr>
          <p:cNvPr id="3" name="Text Placeholder 2"/>
          <p:cNvSpPr>
            <a:spLocks noGrp="1"/>
          </p:cNvSpPr>
          <p:nvPr>
            <p:ph type="body" idx="1"/>
          </p:nvPr>
        </p:nvSpPr>
        <p:spPr/>
        <p:txBody>
          <a:bodyPr/>
          <a:lstStyle/>
          <a:p>
            <a:r>
              <a:rPr lang="en-US" dirty="0"/>
              <a:t>First Grade</a:t>
            </a:r>
          </a:p>
        </p:txBody>
      </p:sp>
      <p:pic>
        <p:nvPicPr>
          <p:cNvPr id="7" name="Content Placeholder 6" descr="IMG_6720.JPG"/>
          <p:cNvPicPr>
            <a:picLocks noGrp="1" noChangeAspect="1"/>
          </p:cNvPicPr>
          <p:nvPr>
            <p:ph sz="quarter" idx="2"/>
          </p:nvPr>
        </p:nvPicPr>
        <p:blipFill>
          <a:blip r:embed="rId2" cstate="print"/>
          <a:stretch>
            <a:fillRect/>
          </a:stretch>
        </p:blipFill>
        <p:spPr>
          <a:xfrm>
            <a:off x="457200" y="1752600"/>
            <a:ext cx="3521075" cy="3810000"/>
          </a:xfrm>
        </p:spPr>
      </p:pic>
      <p:sp>
        <p:nvSpPr>
          <p:cNvPr id="6" name="Content Placeholder 5"/>
          <p:cNvSpPr>
            <a:spLocks noGrp="1"/>
          </p:cNvSpPr>
          <p:nvPr>
            <p:ph sz="quarter" idx="4"/>
          </p:nvPr>
        </p:nvSpPr>
        <p:spPr/>
        <p:txBody>
          <a:bodyPr>
            <a:normAutofit fontScale="92500"/>
          </a:bodyPr>
          <a:lstStyle/>
          <a:p>
            <a:r>
              <a:rPr lang="en-US" dirty="0"/>
              <a:t>This first grade example shows how the student created an illustration for the data and observations section of the science notebook.</a:t>
            </a:r>
          </a:p>
          <a:p>
            <a:r>
              <a:rPr lang="en-US" dirty="0"/>
              <a:t>The data shows where clips and cups were placed on the ramp to make the marble travel the greatest distance.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Cooperative team </a:t>
            </a:r>
            <a:br>
              <a:rPr lang="en-US" dirty="0"/>
            </a:br>
            <a:r>
              <a:rPr lang="en-US" dirty="0"/>
              <a:t>Data and observations</a:t>
            </a:r>
          </a:p>
        </p:txBody>
      </p:sp>
      <p:sp>
        <p:nvSpPr>
          <p:cNvPr id="3" name="Content Placeholder 2"/>
          <p:cNvSpPr>
            <a:spLocks noGrp="1"/>
          </p:cNvSpPr>
          <p:nvPr>
            <p:ph idx="1"/>
          </p:nvPr>
        </p:nvSpPr>
        <p:spPr/>
        <p:txBody>
          <a:bodyPr>
            <a:normAutofit/>
          </a:bodyPr>
          <a:lstStyle/>
          <a:p>
            <a:r>
              <a:rPr lang="en-US" dirty="0"/>
              <a:t>What type of data collection tools could be used with this investigation?</a:t>
            </a:r>
          </a:p>
          <a:p>
            <a:r>
              <a:rPr lang="en-US" dirty="0"/>
              <a:t>Brainstorm possible data collection tools with your table group.</a:t>
            </a:r>
          </a:p>
          <a:p>
            <a:pPr>
              <a:buNone/>
            </a:pPr>
            <a:endParaRPr lang="en-US" dirty="0"/>
          </a:p>
          <a:p>
            <a:r>
              <a:rPr lang="en-US" dirty="0"/>
              <a:t>Share these tools with the whole group.</a:t>
            </a:r>
          </a:p>
          <a:p>
            <a:r>
              <a:rPr lang="en-US" dirty="0"/>
              <a:t>Then, we will conduct the investigation.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Data and observations: </a:t>
            </a:r>
            <a:br>
              <a:rPr lang="en-US" dirty="0"/>
            </a:br>
            <a:r>
              <a:rPr lang="en-US" dirty="0"/>
              <a:t>student work sample</a:t>
            </a:r>
          </a:p>
        </p:txBody>
      </p:sp>
      <p:sp>
        <p:nvSpPr>
          <p:cNvPr id="3" name="Text Placeholder 2"/>
          <p:cNvSpPr>
            <a:spLocks noGrp="1"/>
          </p:cNvSpPr>
          <p:nvPr>
            <p:ph type="body" idx="1"/>
          </p:nvPr>
        </p:nvSpPr>
        <p:spPr/>
        <p:txBody>
          <a:bodyPr/>
          <a:lstStyle/>
          <a:p>
            <a:r>
              <a:rPr lang="en-US" dirty="0"/>
              <a:t>First Grade</a:t>
            </a:r>
          </a:p>
        </p:txBody>
      </p:sp>
      <p:sp>
        <p:nvSpPr>
          <p:cNvPr id="6" name="Content Placeholder 5"/>
          <p:cNvSpPr>
            <a:spLocks noGrp="1"/>
          </p:cNvSpPr>
          <p:nvPr>
            <p:ph sz="quarter" idx="4"/>
          </p:nvPr>
        </p:nvSpPr>
        <p:spPr/>
        <p:txBody>
          <a:bodyPr/>
          <a:lstStyle/>
          <a:p>
            <a:r>
              <a:rPr lang="en-US" dirty="0"/>
              <a:t>This student used illustrations to record her observations about the ramp. She noted the different ramps created for marble rolling. She notes that the data labeled “low” worked for her cooperative team.</a:t>
            </a:r>
          </a:p>
        </p:txBody>
      </p:sp>
      <p:pic>
        <p:nvPicPr>
          <p:cNvPr id="11" name="Content Placeholder 10" descr="photo_1.JPG"/>
          <p:cNvPicPr>
            <a:picLocks noGrp="1" noChangeAspect="1"/>
          </p:cNvPicPr>
          <p:nvPr>
            <p:ph sz="quarter" idx="2"/>
          </p:nvPr>
        </p:nvPicPr>
        <p:blipFill>
          <a:blip r:embed="rId2" cstate="print"/>
          <a:stretch>
            <a:fillRect/>
          </a:stretch>
        </p:blipFill>
        <p:spPr>
          <a:xfrm rot="5400000">
            <a:off x="347066" y="2167534"/>
            <a:ext cx="3929063" cy="3099196"/>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200" dirty="0"/>
              <a:t>AGENDA</a:t>
            </a:r>
          </a:p>
        </p:txBody>
      </p:sp>
      <p:sp>
        <p:nvSpPr>
          <p:cNvPr id="3" name="Content Placeholder 2"/>
          <p:cNvSpPr>
            <a:spLocks noGrp="1"/>
          </p:cNvSpPr>
          <p:nvPr>
            <p:ph sz="half" idx="1"/>
          </p:nvPr>
        </p:nvSpPr>
        <p:spPr/>
        <p:txBody>
          <a:bodyPr>
            <a:normAutofit lnSpcReduction="10000"/>
          </a:bodyPr>
          <a:lstStyle/>
          <a:p>
            <a:r>
              <a:rPr lang="en-US" dirty="0"/>
              <a:t>1. Overview of science notebook components through hands-on modeling and student explanations</a:t>
            </a:r>
          </a:p>
          <a:p>
            <a:r>
              <a:rPr lang="en-US" dirty="0"/>
              <a:t>2. Discussion of engaging methods to enrich science content</a:t>
            </a:r>
          </a:p>
        </p:txBody>
      </p:sp>
      <p:pic>
        <p:nvPicPr>
          <p:cNvPr id="5" name="Content Placeholder 4" descr="IMG_3446.JPG"/>
          <p:cNvPicPr>
            <a:picLocks noGrp="1" noChangeAspect="1"/>
          </p:cNvPicPr>
          <p:nvPr>
            <p:ph sz="half" idx="2"/>
          </p:nvPr>
        </p:nvPicPr>
        <p:blipFill>
          <a:blip r:embed="rId2" cstate="print"/>
          <a:stretch>
            <a:fillRect/>
          </a:stretch>
        </p:blipFill>
        <p:spPr>
          <a:xfrm>
            <a:off x="3886200" y="1828800"/>
            <a:ext cx="3966411" cy="35052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Data and observations: </a:t>
            </a:r>
            <a:br>
              <a:rPr lang="en-US" dirty="0"/>
            </a:br>
            <a:r>
              <a:rPr lang="en-US" dirty="0"/>
              <a:t>student work sample</a:t>
            </a:r>
          </a:p>
        </p:txBody>
      </p:sp>
      <p:sp>
        <p:nvSpPr>
          <p:cNvPr id="3" name="Text Placeholder 2"/>
          <p:cNvSpPr>
            <a:spLocks noGrp="1"/>
          </p:cNvSpPr>
          <p:nvPr>
            <p:ph type="body" idx="1"/>
          </p:nvPr>
        </p:nvSpPr>
        <p:spPr>
          <a:xfrm>
            <a:off x="2514600" y="5791200"/>
            <a:ext cx="3520440" cy="457200"/>
          </a:xfrm>
        </p:spPr>
        <p:txBody>
          <a:bodyPr/>
          <a:lstStyle/>
          <a:p>
            <a:r>
              <a:rPr lang="en-US" dirty="0"/>
              <a:t>Genetics Bar Graph</a:t>
            </a:r>
          </a:p>
        </p:txBody>
      </p:sp>
      <p:pic>
        <p:nvPicPr>
          <p:cNvPr id="7" name="Picture 3" descr="F:\DCIM\100CANON\IMG_4392.JPG"/>
          <p:cNvPicPr>
            <a:picLocks noGrp="1" noChangeAspect="1" noChangeArrowheads="1"/>
          </p:cNvPicPr>
          <p:nvPr>
            <p:ph sz="quarter" idx="2"/>
          </p:nvPr>
        </p:nvPicPr>
        <p:blipFill>
          <a:blip r:embed="rId2" cstate="print"/>
          <a:srcRect/>
          <a:stretch>
            <a:fillRect/>
          </a:stretch>
        </p:blipFill>
        <p:spPr bwMode="auto">
          <a:xfrm>
            <a:off x="457200" y="1676400"/>
            <a:ext cx="3521075" cy="3962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2" descr="F:\DCIM\100CANON\IMG_3838.JPG"/>
          <p:cNvPicPr>
            <a:picLocks noGrp="1" noChangeAspect="1" noChangeArrowheads="1"/>
          </p:cNvPicPr>
          <p:nvPr>
            <p:ph sz="quarter" idx="4"/>
          </p:nvPr>
        </p:nvPicPr>
        <p:blipFill>
          <a:blip r:embed="rId3" cstate="print"/>
          <a:srcRect/>
          <a:stretch>
            <a:fillRect/>
          </a:stretch>
        </p:blipFill>
        <p:spPr bwMode="auto">
          <a:xfrm>
            <a:off x="4023110" y="1676400"/>
            <a:ext cx="3676266" cy="39451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Data and observations: </a:t>
            </a:r>
            <a:br>
              <a:rPr lang="en-US" dirty="0"/>
            </a:br>
            <a:r>
              <a:rPr lang="en-US" dirty="0"/>
              <a:t>student work samples</a:t>
            </a:r>
          </a:p>
        </p:txBody>
      </p:sp>
      <p:sp>
        <p:nvSpPr>
          <p:cNvPr id="4" name="Text Placeholder 3"/>
          <p:cNvSpPr>
            <a:spLocks noGrp="1"/>
          </p:cNvSpPr>
          <p:nvPr>
            <p:ph type="body" idx="1"/>
          </p:nvPr>
        </p:nvSpPr>
        <p:spPr>
          <a:xfrm>
            <a:off x="2362200" y="5943600"/>
            <a:ext cx="3520440" cy="457200"/>
          </a:xfrm>
        </p:spPr>
        <p:txBody>
          <a:bodyPr/>
          <a:lstStyle/>
          <a:p>
            <a:r>
              <a:rPr lang="en-US" dirty="0"/>
              <a:t>Data Charts</a:t>
            </a:r>
          </a:p>
        </p:txBody>
      </p:sp>
      <p:pic>
        <p:nvPicPr>
          <p:cNvPr id="9" name="Content Placeholder 8" descr="IMG_6726.JPG"/>
          <p:cNvPicPr>
            <a:picLocks noGrp="1" noChangeAspect="1"/>
          </p:cNvPicPr>
          <p:nvPr>
            <p:ph sz="quarter" idx="4"/>
          </p:nvPr>
        </p:nvPicPr>
        <p:blipFill>
          <a:blip r:embed="rId2" cstate="print"/>
          <a:stretch>
            <a:fillRect/>
          </a:stretch>
        </p:blipFill>
        <p:spPr>
          <a:xfrm>
            <a:off x="4178300" y="1676400"/>
            <a:ext cx="3521075" cy="3962399"/>
          </a:xfrm>
        </p:spPr>
      </p:pic>
      <p:pic>
        <p:nvPicPr>
          <p:cNvPr id="8" name="Picture 1" descr="F:\DCIM\100CANON\IMG_4432.JPG"/>
          <p:cNvPicPr>
            <a:picLocks noGrp="1" noChangeAspect="1" noChangeArrowheads="1"/>
          </p:cNvPicPr>
          <p:nvPr>
            <p:ph sz="quarter" idx="2"/>
          </p:nvPr>
        </p:nvPicPr>
        <p:blipFill>
          <a:blip r:embed="rId3" cstate="print"/>
          <a:srcRect/>
          <a:stretch>
            <a:fillRect/>
          </a:stretch>
        </p:blipFill>
        <p:spPr bwMode="auto">
          <a:xfrm>
            <a:off x="457200" y="1676400"/>
            <a:ext cx="3581400" cy="40386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Data and observations: </a:t>
            </a:r>
            <a:br>
              <a:rPr lang="en-US" dirty="0"/>
            </a:br>
            <a:r>
              <a:rPr lang="en-US" dirty="0"/>
              <a:t>student work samples</a:t>
            </a:r>
          </a:p>
        </p:txBody>
      </p:sp>
      <p:sp>
        <p:nvSpPr>
          <p:cNvPr id="3" name="Text Placeholder 2"/>
          <p:cNvSpPr>
            <a:spLocks noGrp="1"/>
          </p:cNvSpPr>
          <p:nvPr>
            <p:ph type="body" idx="1"/>
          </p:nvPr>
        </p:nvSpPr>
        <p:spPr/>
        <p:txBody>
          <a:bodyPr>
            <a:normAutofit fontScale="62500" lnSpcReduction="20000"/>
          </a:bodyPr>
          <a:lstStyle/>
          <a:p>
            <a:r>
              <a:rPr lang="en-US" dirty="0"/>
              <a:t>Observation with Data Table </a:t>
            </a:r>
          </a:p>
          <a:p>
            <a:r>
              <a:rPr lang="en-US" dirty="0"/>
              <a:t>and Graphic</a:t>
            </a:r>
          </a:p>
        </p:txBody>
      </p:sp>
      <p:sp>
        <p:nvSpPr>
          <p:cNvPr id="4" name="Text Placeholder 3"/>
          <p:cNvSpPr>
            <a:spLocks noGrp="1"/>
          </p:cNvSpPr>
          <p:nvPr>
            <p:ph type="body" sz="half" idx="3"/>
          </p:nvPr>
        </p:nvSpPr>
        <p:spPr/>
        <p:txBody>
          <a:bodyPr>
            <a:normAutofit fontScale="85000" lnSpcReduction="20000"/>
          </a:bodyPr>
          <a:lstStyle/>
          <a:p>
            <a:r>
              <a:rPr lang="en-US" dirty="0"/>
              <a:t>Data Table Provided and Glued in Notebook</a:t>
            </a:r>
          </a:p>
        </p:txBody>
      </p:sp>
      <p:pic>
        <p:nvPicPr>
          <p:cNvPr id="7" name="Content Placeholder 6" descr="IMG_6734.JPG"/>
          <p:cNvPicPr>
            <a:picLocks noGrp="1" noChangeAspect="1"/>
          </p:cNvPicPr>
          <p:nvPr>
            <p:ph sz="quarter" idx="2"/>
          </p:nvPr>
        </p:nvPicPr>
        <p:blipFill>
          <a:blip r:embed="rId2" cstate="print"/>
          <a:stretch>
            <a:fillRect/>
          </a:stretch>
        </p:blipFill>
        <p:spPr>
          <a:xfrm rot="16200000">
            <a:off x="266700" y="1943100"/>
            <a:ext cx="3886200" cy="3505200"/>
          </a:xfrm>
        </p:spPr>
      </p:pic>
      <p:pic>
        <p:nvPicPr>
          <p:cNvPr id="8" name="Content Placeholder 7" descr="IMG_6735.JPG"/>
          <p:cNvPicPr>
            <a:picLocks noGrp="1" noChangeAspect="1"/>
          </p:cNvPicPr>
          <p:nvPr>
            <p:ph sz="quarter" idx="4"/>
          </p:nvPr>
        </p:nvPicPr>
        <p:blipFill>
          <a:blip r:embed="rId3" cstate="print"/>
          <a:stretch>
            <a:fillRect/>
          </a:stretch>
        </p:blipFill>
        <p:spPr>
          <a:xfrm rot="16200000">
            <a:off x="4017169" y="1926431"/>
            <a:ext cx="3776662" cy="34290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Data and observations: </a:t>
            </a:r>
            <a:br>
              <a:rPr lang="en-US" dirty="0"/>
            </a:br>
            <a:r>
              <a:rPr lang="en-US" dirty="0"/>
              <a:t>student work samples</a:t>
            </a:r>
          </a:p>
        </p:txBody>
      </p:sp>
      <p:sp>
        <p:nvSpPr>
          <p:cNvPr id="3" name="Text Placeholder 2"/>
          <p:cNvSpPr>
            <a:spLocks noGrp="1"/>
          </p:cNvSpPr>
          <p:nvPr>
            <p:ph type="body" idx="1"/>
          </p:nvPr>
        </p:nvSpPr>
        <p:spPr/>
        <p:txBody>
          <a:bodyPr/>
          <a:lstStyle/>
          <a:p>
            <a:r>
              <a:rPr lang="en-US" dirty="0"/>
              <a:t>Graph Based on Data Table</a:t>
            </a:r>
          </a:p>
        </p:txBody>
      </p:sp>
      <p:sp>
        <p:nvSpPr>
          <p:cNvPr id="4" name="Text Placeholder 3"/>
          <p:cNvSpPr>
            <a:spLocks noGrp="1"/>
          </p:cNvSpPr>
          <p:nvPr>
            <p:ph type="body" sz="half" idx="3"/>
          </p:nvPr>
        </p:nvSpPr>
        <p:spPr/>
        <p:txBody>
          <a:bodyPr/>
          <a:lstStyle/>
          <a:p>
            <a:r>
              <a:rPr lang="en-US" dirty="0"/>
              <a:t>Venn Diagram</a:t>
            </a:r>
          </a:p>
        </p:txBody>
      </p:sp>
      <p:pic>
        <p:nvPicPr>
          <p:cNvPr id="7" name="Content Placeholder 6" descr="IMG_6737.JPG"/>
          <p:cNvPicPr>
            <a:picLocks noGrp="1" noChangeAspect="1"/>
          </p:cNvPicPr>
          <p:nvPr>
            <p:ph sz="quarter" idx="2"/>
          </p:nvPr>
        </p:nvPicPr>
        <p:blipFill>
          <a:blip r:embed="rId2" cstate="print"/>
          <a:stretch>
            <a:fillRect/>
          </a:stretch>
        </p:blipFill>
        <p:spPr>
          <a:xfrm>
            <a:off x="457200" y="1676401"/>
            <a:ext cx="3521075" cy="3886200"/>
          </a:xfrm>
        </p:spPr>
      </p:pic>
      <p:pic>
        <p:nvPicPr>
          <p:cNvPr id="8" name="Content Placeholder 7" descr="IMG_6739.JPG"/>
          <p:cNvPicPr>
            <a:picLocks noGrp="1" noChangeAspect="1"/>
          </p:cNvPicPr>
          <p:nvPr>
            <p:ph sz="quarter" idx="4"/>
          </p:nvPr>
        </p:nvPicPr>
        <p:blipFill>
          <a:blip r:embed="rId3" cstate="print"/>
          <a:stretch>
            <a:fillRect/>
          </a:stretch>
        </p:blipFill>
        <p:spPr>
          <a:xfrm>
            <a:off x="4178300" y="1676400"/>
            <a:ext cx="3521075" cy="3886199"/>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Data and observations: </a:t>
            </a:r>
            <a:br>
              <a:rPr lang="en-US" dirty="0"/>
            </a:br>
            <a:r>
              <a:rPr lang="en-US" dirty="0"/>
              <a:t>student work samples</a:t>
            </a:r>
          </a:p>
        </p:txBody>
      </p:sp>
      <p:sp>
        <p:nvSpPr>
          <p:cNvPr id="3" name="Text Placeholder 2"/>
          <p:cNvSpPr>
            <a:spLocks noGrp="1"/>
          </p:cNvSpPr>
          <p:nvPr>
            <p:ph type="body" idx="1"/>
          </p:nvPr>
        </p:nvSpPr>
        <p:spPr/>
        <p:txBody>
          <a:bodyPr/>
          <a:lstStyle/>
          <a:p>
            <a:r>
              <a:rPr lang="en-US" dirty="0"/>
              <a:t>Student Generated Graphic</a:t>
            </a:r>
          </a:p>
        </p:txBody>
      </p:sp>
      <p:sp>
        <p:nvSpPr>
          <p:cNvPr id="4" name="Text Placeholder 3"/>
          <p:cNvSpPr>
            <a:spLocks noGrp="1"/>
          </p:cNvSpPr>
          <p:nvPr>
            <p:ph type="body" sz="half" idx="3"/>
          </p:nvPr>
        </p:nvSpPr>
        <p:spPr/>
        <p:txBody>
          <a:bodyPr/>
          <a:lstStyle/>
          <a:p>
            <a:r>
              <a:rPr lang="en-US" dirty="0"/>
              <a:t>Graphics with Data Table</a:t>
            </a:r>
          </a:p>
        </p:txBody>
      </p:sp>
      <p:pic>
        <p:nvPicPr>
          <p:cNvPr id="7" name="Content Placeholder 6" descr="IMG_6747.JPG"/>
          <p:cNvPicPr>
            <a:picLocks noGrp="1" noChangeAspect="1"/>
          </p:cNvPicPr>
          <p:nvPr>
            <p:ph sz="quarter" idx="2"/>
          </p:nvPr>
        </p:nvPicPr>
        <p:blipFill>
          <a:blip r:embed="rId2" cstate="print"/>
          <a:stretch>
            <a:fillRect/>
          </a:stretch>
        </p:blipFill>
        <p:spPr>
          <a:xfrm rot="16200000">
            <a:off x="190501" y="2019297"/>
            <a:ext cx="4038599" cy="3505201"/>
          </a:xfrm>
        </p:spPr>
      </p:pic>
      <p:pic>
        <p:nvPicPr>
          <p:cNvPr id="8" name="Content Placeholder 7" descr="IMG_6730.JPG"/>
          <p:cNvPicPr>
            <a:picLocks noGrp="1" noChangeAspect="1"/>
          </p:cNvPicPr>
          <p:nvPr>
            <p:ph sz="quarter" idx="4"/>
          </p:nvPr>
        </p:nvPicPr>
        <p:blipFill>
          <a:blip r:embed="rId3" cstate="print"/>
          <a:stretch>
            <a:fillRect/>
          </a:stretch>
        </p:blipFill>
        <p:spPr>
          <a:xfrm>
            <a:off x="4178300" y="1752600"/>
            <a:ext cx="3521075" cy="3962399"/>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242048" cy="1143000"/>
          </a:xfrm>
        </p:spPr>
        <p:txBody>
          <a:bodyPr>
            <a:normAutofit fontScale="90000"/>
          </a:bodyPr>
          <a:lstStyle/>
          <a:p>
            <a:pPr algn="ctr"/>
            <a:r>
              <a:rPr lang="en-US" dirty="0"/>
              <a:t>Data and observations </a:t>
            </a:r>
            <a:br>
              <a:rPr lang="en-US" dirty="0"/>
            </a:br>
            <a:r>
              <a:rPr lang="en-US" dirty="0"/>
              <a:t>video review</a:t>
            </a:r>
          </a:p>
        </p:txBody>
      </p:sp>
      <p:pic>
        <p:nvPicPr>
          <p:cNvPr id="35842" name="Picture 2" descr="measuring tape"/>
          <p:cNvPicPr>
            <a:picLocks noChangeAspect="1" noChangeArrowheads="1" noCrop="1"/>
          </p:cNvPicPr>
          <p:nvPr/>
        </p:nvPicPr>
        <p:blipFill>
          <a:blip r:embed="rId2" cstate="print"/>
          <a:srcRect/>
          <a:stretch>
            <a:fillRect/>
          </a:stretch>
        </p:blipFill>
        <p:spPr bwMode="auto">
          <a:xfrm>
            <a:off x="1066800" y="1524000"/>
            <a:ext cx="5791200" cy="4852961"/>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1371600"/>
            <a:ext cx="3429000" cy="2133600"/>
          </a:xfrm>
        </p:spPr>
        <p:txBody>
          <a:bodyPr>
            <a:noAutofit/>
          </a:bodyPr>
          <a:lstStyle/>
          <a:p>
            <a:pPr algn="ctr"/>
            <a:r>
              <a:rPr lang="en-US" sz="4000" dirty="0"/>
              <a:t>Making meaning conference</a:t>
            </a:r>
          </a:p>
        </p:txBody>
      </p:sp>
      <p:pic>
        <p:nvPicPr>
          <p:cNvPr id="7" name="Picture Placeholder 6" descr="IMG_4845.JPG"/>
          <p:cNvPicPr>
            <a:picLocks noGrp="1" noChangeAspect="1"/>
          </p:cNvPicPr>
          <p:nvPr>
            <p:ph type="pic" idx="1"/>
          </p:nvPr>
        </p:nvPicPr>
        <p:blipFill>
          <a:blip r:embed="rId2" cstate="print"/>
          <a:srcRect l="16654" r="16654"/>
          <a:stretch>
            <a:fillRect/>
          </a:stretch>
        </p:blip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Making meaning conference</a:t>
            </a:r>
          </a:p>
        </p:txBody>
      </p:sp>
      <p:sp>
        <p:nvSpPr>
          <p:cNvPr id="3" name="Content Placeholder 2"/>
          <p:cNvSpPr>
            <a:spLocks noGrp="1"/>
          </p:cNvSpPr>
          <p:nvPr>
            <p:ph idx="1"/>
          </p:nvPr>
        </p:nvSpPr>
        <p:spPr/>
        <p:txBody>
          <a:bodyPr/>
          <a:lstStyle/>
          <a:p>
            <a:r>
              <a:rPr lang="en-US" dirty="0"/>
              <a:t>The investigation does not end with the collection of data.</a:t>
            </a:r>
          </a:p>
          <a:p>
            <a:r>
              <a:rPr lang="en-US" dirty="0"/>
              <a:t>Instead, each team will share findings from the investigation with the class.</a:t>
            </a:r>
          </a:p>
          <a:p>
            <a:r>
              <a:rPr lang="en-US" dirty="0"/>
              <a:t>The teacher will discuss observations he/she made during investigation time.</a:t>
            </a:r>
          </a:p>
          <a:p>
            <a:r>
              <a:rPr lang="en-US" dirty="0"/>
              <a:t>Introduce new vocabulary, show a review video, and/or take care of any misconceptions at this time.</a:t>
            </a:r>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Cooperative team </a:t>
            </a:r>
            <a:br>
              <a:rPr lang="en-US" dirty="0"/>
            </a:br>
            <a:r>
              <a:rPr lang="en-US" dirty="0"/>
              <a:t>Making meaning conference</a:t>
            </a:r>
          </a:p>
        </p:txBody>
      </p:sp>
      <p:sp>
        <p:nvSpPr>
          <p:cNvPr id="3" name="Content Placeholder 2"/>
          <p:cNvSpPr>
            <a:spLocks noGrp="1"/>
          </p:cNvSpPr>
          <p:nvPr>
            <p:ph idx="1"/>
          </p:nvPr>
        </p:nvSpPr>
        <p:spPr/>
        <p:txBody>
          <a:bodyPr/>
          <a:lstStyle/>
          <a:p>
            <a:r>
              <a:rPr lang="en-US" dirty="0"/>
              <a:t>Science teams will share findings from the investigation.</a:t>
            </a:r>
          </a:p>
          <a:p>
            <a:r>
              <a:rPr lang="en-US" dirty="0"/>
              <a:t>Use data to support discussion comments.</a:t>
            </a:r>
          </a:p>
          <a:p>
            <a:r>
              <a:rPr lang="en-US" dirty="0"/>
              <a:t>What did you discover during the investigation? What would the Making Meaning Conference look like for this investigation?</a:t>
            </a:r>
          </a:p>
          <a:p>
            <a:r>
              <a:rPr lang="en-US" dirty="0"/>
              <a:t>Based on your grade level, what type of content and vocabulary would you introduce following the investigation?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242048" cy="1143000"/>
          </a:xfrm>
        </p:spPr>
        <p:txBody>
          <a:bodyPr>
            <a:normAutofit fontScale="90000"/>
          </a:bodyPr>
          <a:lstStyle/>
          <a:p>
            <a:pPr algn="ctr"/>
            <a:r>
              <a:rPr lang="en-US" dirty="0"/>
              <a:t>Making meaning conference</a:t>
            </a:r>
            <a:br>
              <a:rPr lang="en-US" dirty="0"/>
            </a:br>
            <a:r>
              <a:rPr lang="en-US" dirty="0"/>
              <a:t>video review</a:t>
            </a:r>
          </a:p>
        </p:txBody>
      </p:sp>
      <p:pic>
        <p:nvPicPr>
          <p:cNvPr id="30722" name="Picture 2" descr="big smile"/>
          <p:cNvPicPr>
            <a:picLocks noChangeAspect="1" noChangeArrowheads="1" noCrop="1"/>
          </p:cNvPicPr>
          <p:nvPr/>
        </p:nvPicPr>
        <p:blipFill>
          <a:blip r:embed="rId2" cstate="print"/>
          <a:srcRect/>
          <a:stretch>
            <a:fillRect/>
          </a:stretch>
        </p:blipFill>
        <p:spPr bwMode="auto">
          <a:xfrm>
            <a:off x="2286000" y="1981200"/>
            <a:ext cx="4191000" cy="3841752"/>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381000"/>
            <a:ext cx="3429000" cy="1676400"/>
          </a:xfrm>
        </p:spPr>
        <p:txBody>
          <a:bodyPr/>
          <a:lstStyle/>
          <a:p>
            <a:pPr algn="ctr"/>
            <a:r>
              <a:rPr lang="en-US" dirty="0"/>
              <a:t>Science notebook components</a:t>
            </a:r>
          </a:p>
        </p:txBody>
      </p:sp>
      <p:sp>
        <p:nvSpPr>
          <p:cNvPr id="3" name="Text Placeholder 2"/>
          <p:cNvSpPr>
            <a:spLocks noGrp="1"/>
          </p:cNvSpPr>
          <p:nvPr>
            <p:ph type="body" sz="half" idx="2"/>
          </p:nvPr>
        </p:nvSpPr>
        <p:spPr>
          <a:xfrm>
            <a:off x="5334000" y="2209800"/>
            <a:ext cx="3429000" cy="3810000"/>
          </a:xfrm>
        </p:spPr>
        <p:txBody>
          <a:bodyPr>
            <a:noAutofit/>
          </a:bodyPr>
          <a:lstStyle/>
          <a:p>
            <a:pPr>
              <a:buFont typeface="Arial" charset="0"/>
              <a:buChar char="•"/>
            </a:pPr>
            <a:r>
              <a:rPr lang="en-US" sz="1600" dirty="0"/>
              <a:t>Throughout the presentation, we will discuss how to implement science notebooks at various grade levels.</a:t>
            </a:r>
          </a:p>
          <a:p>
            <a:pPr>
              <a:buFont typeface="Arial" charset="0"/>
              <a:buChar char="•"/>
            </a:pPr>
            <a:r>
              <a:rPr lang="en-US" sz="1600" dirty="0"/>
              <a:t>Each investigation will vary on the components needed in the notebook. For example, an ecosystems lesson may only include data/observation of the model ecosystem.</a:t>
            </a:r>
          </a:p>
          <a:p>
            <a:pPr>
              <a:buFont typeface="Arial" charset="0"/>
              <a:buChar char="•"/>
            </a:pPr>
            <a:r>
              <a:rPr lang="en-US" sz="1600" dirty="0"/>
              <a:t>If you are just starting science notebooks, you can focus on a component and then work on including additional components in the notebook.</a:t>
            </a:r>
          </a:p>
        </p:txBody>
      </p:sp>
      <p:pic>
        <p:nvPicPr>
          <p:cNvPr id="8" name="Picture 7" descr="IMG_2144.JPG"/>
          <p:cNvPicPr>
            <a:picLocks noChangeAspect="1"/>
          </p:cNvPicPr>
          <p:nvPr/>
        </p:nvPicPr>
        <p:blipFill>
          <a:blip r:embed="rId2" cstate="print"/>
          <a:stretch>
            <a:fillRect/>
          </a:stretch>
        </p:blipFill>
        <p:spPr>
          <a:xfrm>
            <a:off x="990600" y="1905000"/>
            <a:ext cx="3581400" cy="2387600"/>
          </a:xfrm>
          <a:prstGeom prst="rect">
            <a:avLst/>
          </a:prstGeom>
        </p:spPr>
      </p:pic>
      <p:pic>
        <p:nvPicPr>
          <p:cNvPr id="18" name="Picture Placeholder 17" descr="IMG_2144.JPG"/>
          <p:cNvPicPr>
            <a:picLocks noGrp="1" noChangeAspect="1"/>
          </p:cNvPicPr>
          <p:nvPr>
            <p:ph type="pic" idx="1"/>
          </p:nvPr>
        </p:nvPicPr>
        <p:blipFill>
          <a:blip r:embed="rId3" cstate="print"/>
          <a:srcRect l="16654" r="16654"/>
          <a:stretch>
            <a:fillRect/>
          </a:stretch>
        </p:blip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1981200"/>
            <a:ext cx="3429000" cy="2133600"/>
          </a:xfrm>
        </p:spPr>
        <p:txBody>
          <a:bodyPr>
            <a:noAutofit/>
          </a:bodyPr>
          <a:lstStyle/>
          <a:p>
            <a:pPr algn="ctr"/>
            <a:r>
              <a:rPr lang="en-US" sz="5500" dirty="0"/>
              <a:t>Claims and evidence</a:t>
            </a:r>
          </a:p>
        </p:txBody>
      </p:sp>
      <p:pic>
        <p:nvPicPr>
          <p:cNvPr id="5" name="Picture Placeholder 4" descr="IMG_6707.JPG"/>
          <p:cNvPicPr>
            <a:picLocks noGrp="1" noChangeAspect="1"/>
          </p:cNvPicPr>
          <p:nvPr>
            <p:ph type="pic" idx="1"/>
          </p:nvPr>
        </p:nvPicPr>
        <p:blipFill>
          <a:blip r:embed="rId2" cstate="print"/>
          <a:srcRect l="16654" r="16654"/>
          <a:stretch>
            <a:fillRect/>
          </a:stretch>
        </p:blip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Claims and evidence</a:t>
            </a:r>
          </a:p>
        </p:txBody>
      </p:sp>
      <p:sp>
        <p:nvSpPr>
          <p:cNvPr id="3" name="Content Placeholder 2"/>
          <p:cNvSpPr>
            <a:spLocks noGrp="1"/>
          </p:cNvSpPr>
          <p:nvPr>
            <p:ph idx="1"/>
          </p:nvPr>
        </p:nvSpPr>
        <p:spPr/>
        <p:txBody>
          <a:bodyPr>
            <a:normAutofit fontScale="85000" lnSpcReduction="10000"/>
          </a:bodyPr>
          <a:lstStyle/>
          <a:p>
            <a:r>
              <a:rPr lang="en-US" dirty="0"/>
              <a:t>K-2</a:t>
            </a:r>
            <a:r>
              <a:rPr lang="en-US" baseline="30000" dirty="0"/>
              <a:t>nd</a:t>
            </a:r>
            <a:r>
              <a:rPr lang="en-US" dirty="0"/>
              <a:t>: Students write what they learned from the investigation. Students can also draw an illustration.</a:t>
            </a:r>
          </a:p>
          <a:p>
            <a:r>
              <a:rPr lang="en-US" dirty="0"/>
              <a:t>3</a:t>
            </a:r>
            <a:r>
              <a:rPr lang="en-US" baseline="30000" dirty="0"/>
              <a:t>rd</a:t>
            </a:r>
            <a:r>
              <a:rPr lang="en-US" dirty="0"/>
              <a:t>-4</a:t>
            </a:r>
            <a:r>
              <a:rPr lang="en-US" baseline="30000" dirty="0"/>
              <a:t>th</a:t>
            </a:r>
            <a:r>
              <a:rPr lang="en-US" dirty="0"/>
              <a:t>: Students can use a t-chart with “claims” on the left side and “evidence” on the right side.</a:t>
            </a:r>
          </a:p>
          <a:p>
            <a:r>
              <a:rPr lang="en-US" dirty="0"/>
              <a:t>5</a:t>
            </a:r>
            <a:r>
              <a:rPr lang="en-US" baseline="30000" dirty="0"/>
              <a:t>th</a:t>
            </a:r>
            <a:r>
              <a:rPr lang="en-US" dirty="0"/>
              <a:t>: Students can write their claims and evidence in sentence form. “I claim that…My evidence is…”</a:t>
            </a:r>
          </a:p>
          <a:p>
            <a:endParaRPr lang="en-US" dirty="0"/>
          </a:p>
          <a:p>
            <a:endParaRPr lang="en-US" dirty="0"/>
          </a:p>
          <a:p>
            <a:r>
              <a:rPr lang="en-US" dirty="0"/>
              <a:t>Note: Adjust how you complete this component based on your grade level and individual students. Illustrations to clarify claims and evidence statements are encouraged at </a:t>
            </a:r>
            <a:r>
              <a:rPr lang="en-US" u="sng" dirty="0"/>
              <a:t>all</a:t>
            </a:r>
            <a:r>
              <a:rPr lang="en-US" dirty="0"/>
              <a:t> grade levels.</a:t>
            </a:r>
          </a:p>
          <a:p>
            <a:r>
              <a:rPr lang="en-US" dirty="0"/>
              <a:t>Teacher Hint: Make sure students are clear on opinion versus a claim.  A claim is NOT an opinion.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Claims and evidence example</a:t>
            </a:r>
          </a:p>
        </p:txBody>
      </p:sp>
      <p:sp>
        <p:nvSpPr>
          <p:cNvPr id="3" name="Text Placeholder 2"/>
          <p:cNvSpPr>
            <a:spLocks noGrp="1"/>
          </p:cNvSpPr>
          <p:nvPr>
            <p:ph type="body" idx="1"/>
          </p:nvPr>
        </p:nvSpPr>
        <p:spPr/>
        <p:txBody>
          <a:bodyPr/>
          <a:lstStyle/>
          <a:p>
            <a:r>
              <a:rPr lang="en-US" dirty="0"/>
              <a:t>First Grade</a:t>
            </a:r>
          </a:p>
        </p:txBody>
      </p:sp>
      <p:sp>
        <p:nvSpPr>
          <p:cNvPr id="6" name="Content Placeholder 5"/>
          <p:cNvSpPr>
            <a:spLocks noGrp="1"/>
          </p:cNvSpPr>
          <p:nvPr>
            <p:ph sz="quarter" idx="4"/>
          </p:nvPr>
        </p:nvSpPr>
        <p:spPr>
          <a:xfrm>
            <a:off x="4191000" y="1828800"/>
            <a:ext cx="3520440" cy="4114800"/>
          </a:xfrm>
        </p:spPr>
        <p:txBody>
          <a:bodyPr/>
          <a:lstStyle/>
          <a:p>
            <a:r>
              <a:rPr lang="en-US" dirty="0"/>
              <a:t>This student wrote, “I learned that if you roll it down it will go. But do not put the ramp straight.”</a:t>
            </a:r>
          </a:p>
          <a:p>
            <a:r>
              <a:rPr lang="en-US" dirty="0"/>
              <a:t>The student can verbally use the data illustration as evidence.</a:t>
            </a:r>
          </a:p>
        </p:txBody>
      </p:sp>
      <p:pic>
        <p:nvPicPr>
          <p:cNvPr id="9" name="Content Placeholder 8" descr="IMG_6714.JPG"/>
          <p:cNvPicPr>
            <a:picLocks noGrp="1" noChangeAspect="1"/>
          </p:cNvPicPr>
          <p:nvPr>
            <p:ph sz="quarter" idx="2"/>
          </p:nvPr>
        </p:nvPicPr>
        <p:blipFill>
          <a:blip r:embed="rId2" cstate="print"/>
          <a:stretch>
            <a:fillRect/>
          </a:stretch>
        </p:blipFill>
        <p:spPr>
          <a:xfrm rot="16200000">
            <a:off x="156765" y="2205435"/>
            <a:ext cx="4029870" cy="3124200"/>
          </a:xfrm>
        </p:spPr>
      </p:pic>
      <p:sp>
        <p:nvSpPr>
          <p:cNvPr id="10" name="Right Arrow 9"/>
          <p:cNvSpPr/>
          <p:nvPr/>
        </p:nvSpPr>
        <p:spPr>
          <a:xfrm>
            <a:off x="381000" y="4267200"/>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Cooperative team </a:t>
            </a:r>
            <a:br>
              <a:rPr lang="en-US" dirty="0"/>
            </a:br>
            <a:r>
              <a:rPr lang="en-US" dirty="0"/>
              <a:t>claims and evidence</a:t>
            </a:r>
          </a:p>
        </p:txBody>
      </p:sp>
      <p:sp>
        <p:nvSpPr>
          <p:cNvPr id="3" name="Content Placeholder 2"/>
          <p:cNvSpPr>
            <a:spLocks noGrp="1"/>
          </p:cNvSpPr>
          <p:nvPr>
            <p:ph idx="1"/>
          </p:nvPr>
        </p:nvSpPr>
        <p:spPr/>
        <p:txBody>
          <a:bodyPr/>
          <a:lstStyle/>
          <a:p>
            <a:r>
              <a:rPr lang="en-US" dirty="0"/>
              <a:t>In your cooperative science team, write a claims and evidence statement to share with the whole group.</a:t>
            </a:r>
          </a:p>
          <a:p>
            <a:endParaRPr lang="en-US" dirty="0"/>
          </a:p>
          <a:p>
            <a:r>
              <a:rPr lang="en-US" dirty="0"/>
              <a:t>Remember, in claims and evidence, we are able to support our claims statements with </a:t>
            </a:r>
            <a:r>
              <a:rPr lang="en-US" b="1" dirty="0"/>
              <a:t>specific</a:t>
            </a:r>
            <a:r>
              <a:rPr lang="en-US" dirty="0"/>
              <a:t> evidence that is found in the data/observations section.</a:t>
            </a:r>
          </a:p>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Claims and evidence: </a:t>
            </a:r>
            <a:br>
              <a:rPr lang="en-US" dirty="0"/>
            </a:br>
            <a:r>
              <a:rPr lang="en-US" dirty="0"/>
              <a:t>student work sample</a:t>
            </a:r>
          </a:p>
        </p:txBody>
      </p:sp>
      <p:pic>
        <p:nvPicPr>
          <p:cNvPr id="7" name="Content Placeholder 6" descr="IMG_6732.JPG"/>
          <p:cNvPicPr>
            <a:picLocks noGrp="1" noChangeAspect="1"/>
          </p:cNvPicPr>
          <p:nvPr>
            <p:ph sz="quarter" idx="2"/>
          </p:nvPr>
        </p:nvPicPr>
        <p:blipFill>
          <a:blip r:embed="rId2" cstate="print"/>
          <a:stretch>
            <a:fillRect/>
          </a:stretch>
        </p:blipFill>
        <p:spPr>
          <a:xfrm>
            <a:off x="457200" y="1600200"/>
            <a:ext cx="3521075" cy="4724400"/>
          </a:xfrm>
        </p:spPr>
      </p:pic>
      <p:sp>
        <p:nvSpPr>
          <p:cNvPr id="6" name="Content Placeholder 5"/>
          <p:cNvSpPr>
            <a:spLocks noGrp="1"/>
          </p:cNvSpPr>
          <p:nvPr>
            <p:ph sz="quarter" idx="4"/>
          </p:nvPr>
        </p:nvSpPr>
        <p:spPr>
          <a:xfrm>
            <a:off x="4191000" y="1905000"/>
            <a:ext cx="3520440" cy="4114800"/>
          </a:xfrm>
        </p:spPr>
        <p:txBody>
          <a:bodyPr>
            <a:normAutofit/>
          </a:bodyPr>
          <a:lstStyle/>
          <a:p>
            <a:r>
              <a:rPr lang="en-US" dirty="0"/>
              <a:t>Using a science notebook was new for this student.</a:t>
            </a:r>
          </a:p>
          <a:p>
            <a:r>
              <a:rPr lang="en-US" dirty="0"/>
              <a:t>She started with separating her claims and evidence statements to ensure she included both parts.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Claims and evidence : </a:t>
            </a:r>
            <a:br>
              <a:rPr lang="en-US" dirty="0"/>
            </a:br>
            <a:r>
              <a:rPr lang="en-US" dirty="0"/>
              <a:t>student work sample</a:t>
            </a:r>
          </a:p>
        </p:txBody>
      </p:sp>
      <p:sp>
        <p:nvSpPr>
          <p:cNvPr id="5" name="Content Placeholder 4"/>
          <p:cNvSpPr>
            <a:spLocks noGrp="1"/>
          </p:cNvSpPr>
          <p:nvPr>
            <p:ph sz="quarter" idx="2"/>
          </p:nvPr>
        </p:nvSpPr>
        <p:spPr>
          <a:xfrm>
            <a:off x="457200" y="5638800"/>
            <a:ext cx="7315200" cy="990600"/>
          </a:xfrm>
        </p:spPr>
        <p:txBody>
          <a:bodyPr/>
          <a:lstStyle/>
          <a:p>
            <a:r>
              <a:rPr lang="en-US" dirty="0"/>
              <a:t>Graphics were included with the claims and evidence statements to clarify understanding.</a:t>
            </a:r>
          </a:p>
        </p:txBody>
      </p:sp>
      <p:pic>
        <p:nvPicPr>
          <p:cNvPr id="7" name="Content Placeholder 6" descr="IMG_6738.JPG"/>
          <p:cNvPicPr>
            <a:picLocks noGrp="1" noChangeAspect="1"/>
          </p:cNvPicPr>
          <p:nvPr>
            <p:ph sz="quarter" idx="4"/>
          </p:nvPr>
        </p:nvPicPr>
        <p:blipFill>
          <a:blip r:embed="rId2" cstate="print"/>
          <a:stretch>
            <a:fillRect/>
          </a:stretch>
        </p:blipFill>
        <p:spPr>
          <a:xfrm>
            <a:off x="762000" y="1600200"/>
            <a:ext cx="6629400" cy="4038599"/>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Claims and evidence : </a:t>
            </a:r>
            <a:br>
              <a:rPr lang="en-US" dirty="0"/>
            </a:br>
            <a:r>
              <a:rPr lang="en-US" dirty="0"/>
              <a:t>student work sample</a:t>
            </a:r>
          </a:p>
        </p:txBody>
      </p:sp>
      <p:sp>
        <p:nvSpPr>
          <p:cNvPr id="6" name="Content Placeholder 5"/>
          <p:cNvSpPr>
            <a:spLocks noGrp="1"/>
          </p:cNvSpPr>
          <p:nvPr>
            <p:ph sz="quarter" idx="4"/>
          </p:nvPr>
        </p:nvSpPr>
        <p:spPr>
          <a:xfrm>
            <a:off x="457200" y="5562600"/>
            <a:ext cx="7239000" cy="914400"/>
          </a:xfrm>
        </p:spPr>
        <p:txBody>
          <a:bodyPr/>
          <a:lstStyle/>
          <a:p>
            <a:r>
              <a:rPr lang="en-US" dirty="0"/>
              <a:t>This student used specific numerical evidence to support the claims statement.</a:t>
            </a:r>
          </a:p>
        </p:txBody>
      </p:sp>
      <p:pic>
        <p:nvPicPr>
          <p:cNvPr id="7" name="Picture 2" descr="F:\DCIM\100CANON\IMG_4439.JPG"/>
          <p:cNvPicPr>
            <a:picLocks noGrp="1" noChangeAspect="1" noChangeArrowheads="1"/>
          </p:cNvPicPr>
          <p:nvPr>
            <p:ph sz="quarter" idx="2"/>
          </p:nvPr>
        </p:nvPicPr>
        <p:blipFill>
          <a:blip r:embed="rId2" cstate="print"/>
          <a:srcRect/>
          <a:stretch>
            <a:fillRect/>
          </a:stretch>
        </p:blipFill>
        <p:spPr bwMode="auto">
          <a:xfrm>
            <a:off x="457200" y="1752600"/>
            <a:ext cx="7391400" cy="37338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Claims and evidence </a:t>
            </a:r>
            <a:br>
              <a:rPr lang="en-US" dirty="0"/>
            </a:br>
            <a:r>
              <a:rPr lang="en-US" dirty="0"/>
              <a:t>video review</a:t>
            </a:r>
          </a:p>
        </p:txBody>
      </p:sp>
      <p:pic>
        <p:nvPicPr>
          <p:cNvPr id="23554" name="Picture 2" descr="computer workstation"/>
          <p:cNvPicPr>
            <a:picLocks noChangeAspect="1" noChangeArrowheads="1" noCrop="1"/>
          </p:cNvPicPr>
          <p:nvPr/>
        </p:nvPicPr>
        <p:blipFill>
          <a:blip r:embed="rId2" cstate="print"/>
          <a:srcRect/>
          <a:stretch>
            <a:fillRect/>
          </a:stretch>
        </p:blipFill>
        <p:spPr bwMode="auto">
          <a:xfrm>
            <a:off x="1828800" y="1752600"/>
            <a:ext cx="4191000" cy="4513385"/>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1219200"/>
            <a:ext cx="3429000" cy="2133600"/>
          </a:xfrm>
        </p:spPr>
        <p:txBody>
          <a:bodyPr>
            <a:noAutofit/>
          </a:bodyPr>
          <a:lstStyle/>
          <a:p>
            <a:r>
              <a:rPr lang="en-US" sz="4200" dirty="0"/>
              <a:t>conclusion</a:t>
            </a:r>
          </a:p>
        </p:txBody>
      </p:sp>
      <p:pic>
        <p:nvPicPr>
          <p:cNvPr id="5" name="Picture Placeholder 4" descr="IMG_4863.JPG"/>
          <p:cNvPicPr>
            <a:picLocks noGrp="1" noChangeAspect="1"/>
          </p:cNvPicPr>
          <p:nvPr>
            <p:ph type="pic" idx="1"/>
          </p:nvPr>
        </p:nvPicPr>
        <p:blipFill>
          <a:blip r:embed="rId2" cstate="print"/>
          <a:srcRect l="16654" r="16654"/>
          <a:stretch>
            <a:fillRect/>
          </a:stretch>
        </p:blip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conclusion</a:t>
            </a:r>
          </a:p>
        </p:txBody>
      </p:sp>
      <p:sp>
        <p:nvSpPr>
          <p:cNvPr id="3" name="Content Placeholder 2"/>
          <p:cNvSpPr>
            <a:spLocks noGrp="1"/>
          </p:cNvSpPr>
          <p:nvPr>
            <p:ph idx="1"/>
          </p:nvPr>
        </p:nvSpPr>
        <p:spPr/>
        <p:txBody>
          <a:bodyPr/>
          <a:lstStyle/>
          <a:p>
            <a:r>
              <a:rPr lang="en-US" dirty="0"/>
              <a:t>The conclusion can take several forms.</a:t>
            </a:r>
          </a:p>
          <a:p>
            <a:pPr lvl="1"/>
            <a:r>
              <a:rPr lang="en-US" dirty="0"/>
              <a:t>Students look back to their prediction. They write if their prediction was correct, incorrect, or partially correct. Then, students will use specific data and observations as support.</a:t>
            </a:r>
          </a:p>
          <a:p>
            <a:pPr lvl="1"/>
            <a:r>
              <a:rPr lang="en-US" dirty="0"/>
              <a:t>In younger grades, students can summarize the lesson in a sentence or create an illustration as a summary.  Non-writers may either draw or respond verbally.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Implementation of</a:t>
            </a:r>
            <a:br>
              <a:rPr lang="en-US" dirty="0"/>
            </a:br>
            <a:r>
              <a:rPr lang="en-US" dirty="0"/>
              <a:t>science notebooks</a:t>
            </a:r>
          </a:p>
        </p:txBody>
      </p:sp>
      <p:sp>
        <p:nvSpPr>
          <p:cNvPr id="4" name="Text Placeholder 3"/>
          <p:cNvSpPr>
            <a:spLocks noGrp="1"/>
          </p:cNvSpPr>
          <p:nvPr>
            <p:ph type="body" sz="half" idx="3"/>
          </p:nvPr>
        </p:nvSpPr>
        <p:spPr/>
        <p:txBody>
          <a:bodyPr>
            <a:normAutofit fontScale="85000" lnSpcReduction="20000"/>
          </a:bodyPr>
          <a:lstStyle/>
          <a:p>
            <a:r>
              <a:rPr lang="en-US" i="1" dirty="0"/>
              <a:t>National Research Council</a:t>
            </a:r>
            <a:r>
              <a:rPr lang="en-US" dirty="0"/>
              <a:t>, National Science Education Standards</a:t>
            </a:r>
          </a:p>
        </p:txBody>
      </p:sp>
      <p:pic>
        <p:nvPicPr>
          <p:cNvPr id="7" name="Content Placeholder 6" descr="IMG_6695.JPG"/>
          <p:cNvPicPr>
            <a:picLocks noGrp="1" noChangeAspect="1"/>
          </p:cNvPicPr>
          <p:nvPr>
            <p:ph sz="quarter" idx="2"/>
          </p:nvPr>
        </p:nvPicPr>
        <p:blipFill>
          <a:blip r:embed="rId2" cstate="print"/>
          <a:stretch>
            <a:fillRect/>
          </a:stretch>
        </p:blipFill>
        <p:spPr>
          <a:xfrm rot="16200000">
            <a:off x="-45508" y="2560107"/>
            <a:ext cx="3962400" cy="2347383"/>
          </a:xfrm>
          <a:prstGeom prst="rect">
            <a:avLst/>
          </a:prstGeom>
          <a:ln w="88900" cap="sq" cmpd="thickThin">
            <a:solidFill>
              <a:srgbClr val="000000"/>
            </a:solidFill>
            <a:prstDash val="solid"/>
            <a:miter lim="800000"/>
          </a:ln>
          <a:effectLst>
            <a:innerShdw blurRad="76200">
              <a:srgbClr val="000000"/>
            </a:innerShdw>
          </a:effectLst>
        </p:spPr>
      </p:pic>
      <p:sp>
        <p:nvSpPr>
          <p:cNvPr id="6" name="Content Placeholder 5"/>
          <p:cNvSpPr>
            <a:spLocks noGrp="1"/>
          </p:cNvSpPr>
          <p:nvPr>
            <p:ph sz="quarter" idx="4"/>
          </p:nvPr>
        </p:nvSpPr>
        <p:spPr>
          <a:xfrm>
            <a:off x="3276600" y="1711840"/>
            <a:ext cx="4422648" cy="4114800"/>
          </a:xfrm>
        </p:spPr>
        <p:txBody>
          <a:bodyPr/>
          <a:lstStyle/>
          <a:p>
            <a:r>
              <a:rPr lang="en-US" i="1" dirty="0"/>
              <a:t>An important stage of inquiry and of student science learning is the oral and written discourse that focuses the attention of the students on how they know what they know and how their knowledge connects to larger ideas, other domains, and the world beyond the classroom.</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MG_6760.JPG"/>
          <p:cNvPicPr>
            <a:picLocks noGrp="1" noChangeAspect="1"/>
          </p:cNvPicPr>
          <p:nvPr>
            <p:ph sz="quarter" idx="2"/>
          </p:nvPr>
        </p:nvPicPr>
        <p:blipFill>
          <a:blip r:embed="rId2" cstate="print"/>
          <a:stretch>
            <a:fillRect/>
          </a:stretch>
        </p:blipFill>
        <p:spPr>
          <a:xfrm>
            <a:off x="457200" y="1676400"/>
            <a:ext cx="7543800" cy="3276599"/>
          </a:xfrm>
        </p:spPr>
      </p:pic>
      <p:sp>
        <p:nvSpPr>
          <p:cNvPr id="2" name="Title 1"/>
          <p:cNvSpPr>
            <a:spLocks noGrp="1"/>
          </p:cNvSpPr>
          <p:nvPr>
            <p:ph type="title"/>
          </p:nvPr>
        </p:nvSpPr>
        <p:spPr/>
        <p:txBody>
          <a:bodyPr/>
          <a:lstStyle/>
          <a:p>
            <a:pPr algn="ctr"/>
            <a:r>
              <a:rPr lang="en-US" dirty="0"/>
              <a:t>conclusion example</a:t>
            </a:r>
          </a:p>
        </p:txBody>
      </p:sp>
      <p:sp>
        <p:nvSpPr>
          <p:cNvPr id="3" name="Text Placeholder 2"/>
          <p:cNvSpPr>
            <a:spLocks noGrp="1"/>
          </p:cNvSpPr>
          <p:nvPr>
            <p:ph type="body" idx="1"/>
          </p:nvPr>
        </p:nvSpPr>
        <p:spPr>
          <a:xfrm>
            <a:off x="4191000" y="1905000"/>
            <a:ext cx="3520440" cy="457200"/>
          </a:xfrm>
        </p:spPr>
        <p:txBody>
          <a:bodyPr/>
          <a:lstStyle/>
          <a:p>
            <a:r>
              <a:rPr lang="en-US" dirty="0"/>
              <a:t>Landforms</a:t>
            </a:r>
          </a:p>
        </p:txBody>
      </p:sp>
      <p:sp>
        <p:nvSpPr>
          <p:cNvPr id="9" name="Content Placeholder 8"/>
          <p:cNvSpPr>
            <a:spLocks noGrp="1"/>
          </p:cNvSpPr>
          <p:nvPr>
            <p:ph sz="quarter" idx="4"/>
          </p:nvPr>
        </p:nvSpPr>
        <p:spPr>
          <a:xfrm>
            <a:off x="381000" y="5029200"/>
            <a:ext cx="7620000" cy="1600200"/>
          </a:xfrm>
        </p:spPr>
        <p:txBody>
          <a:bodyPr/>
          <a:lstStyle/>
          <a:p>
            <a:r>
              <a:rPr lang="en-US" dirty="0"/>
              <a:t>The student stated the prediction was correct. She then elaborated on why her prediction was correct by describing specific data events from the investigation.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conclusion</a:t>
            </a:r>
          </a:p>
        </p:txBody>
      </p:sp>
      <p:sp>
        <p:nvSpPr>
          <p:cNvPr id="3" name="Content Placeholder 2"/>
          <p:cNvSpPr>
            <a:spLocks noGrp="1"/>
          </p:cNvSpPr>
          <p:nvPr>
            <p:ph idx="1"/>
          </p:nvPr>
        </p:nvSpPr>
        <p:spPr/>
        <p:txBody>
          <a:bodyPr/>
          <a:lstStyle/>
          <a:p>
            <a:r>
              <a:rPr lang="en-US" dirty="0"/>
              <a:t>Look back to your prediction and complete the conclusion component of the notebook. </a:t>
            </a:r>
          </a:p>
          <a:p>
            <a:r>
              <a:rPr lang="en-US" dirty="0"/>
              <a:t>Share your conclusion with a table partner.</a:t>
            </a:r>
          </a:p>
          <a:p>
            <a:r>
              <a:rPr lang="en-US" dirty="0"/>
              <a:t>We will also share several conclusions with the whole group.</a:t>
            </a:r>
          </a:p>
        </p:txBody>
      </p:sp>
      <p:pic>
        <p:nvPicPr>
          <p:cNvPr id="4" name="Picture 3" descr="IMG_4852.JPG"/>
          <p:cNvPicPr>
            <a:picLocks noChangeAspect="1"/>
          </p:cNvPicPr>
          <p:nvPr/>
        </p:nvPicPr>
        <p:blipFill>
          <a:blip r:embed="rId2" cstate="print"/>
          <a:stretch>
            <a:fillRect/>
          </a:stretch>
        </p:blipFill>
        <p:spPr>
          <a:xfrm>
            <a:off x="2514600" y="3962400"/>
            <a:ext cx="3657600" cy="24384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conclusion : </a:t>
            </a:r>
            <a:br>
              <a:rPr lang="en-US" dirty="0"/>
            </a:br>
            <a:r>
              <a:rPr lang="en-US" dirty="0"/>
              <a:t>student work sample</a:t>
            </a:r>
          </a:p>
        </p:txBody>
      </p:sp>
      <p:sp>
        <p:nvSpPr>
          <p:cNvPr id="3" name="Text Placeholder 2"/>
          <p:cNvSpPr>
            <a:spLocks noGrp="1"/>
          </p:cNvSpPr>
          <p:nvPr>
            <p:ph type="body" idx="1"/>
          </p:nvPr>
        </p:nvSpPr>
        <p:spPr/>
        <p:txBody>
          <a:bodyPr/>
          <a:lstStyle/>
          <a:p>
            <a:r>
              <a:rPr lang="en-US" dirty="0"/>
              <a:t>Motion and Design</a:t>
            </a:r>
          </a:p>
        </p:txBody>
      </p:sp>
      <p:sp>
        <p:nvSpPr>
          <p:cNvPr id="6" name="Content Placeholder 5"/>
          <p:cNvSpPr>
            <a:spLocks noGrp="1"/>
          </p:cNvSpPr>
          <p:nvPr>
            <p:ph sz="quarter" idx="4"/>
          </p:nvPr>
        </p:nvSpPr>
        <p:spPr>
          <a:xfrm>
            <a:off x="4114800" y="1981200"/>
            <a:ext cx="3520440" cy="4114800"/>
          </a:xfrm>
        </p:spPr>
        <p:txBody>
          <a:bodyPr/>
          <a:lstStyle/>
          <a:p>
            <a:r>
              <a:rPr lang="en-US" dirty="0"/>
              <a:t>“I conclude that my prediction was correct.  After finding the amount of washers we were able to move our vehicle the length of the desk in 4-6 seconds.”</a:t>
            </a:r>
          </a:p>
        </p:txBody>
      </p:sp>
      <p:pic>
        <p:nvPicPr>
          <p:cNvPr id="8" name="Picture 7" descr="IMG_6756.JPG"/>
          <p:cNvPicPr>
            <a:picLocks noChangeAspect="1"/>
          </p:cNvPicPr>
          <p:nvPr/>
        </p:nvPicPr>
        <p:blipFill>
          <a:blip r:embed="rId2" cstate="print"/>
          <a:stretch>
            <a:fillRect/>
          </a:stretch>
        </p:blipFill>
        <p:spPr>
          <a:xfrm>
            <a:off x="457200" y="1524000"/>
            <a:ext cx="3581400" cy="41148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242048" cy="1143000"/>
          </a:xfrm>
        </p:spPr>
        <p:txBody>
          <a:bodyPr>
            <a:normAutofit fontScale="90000"/>
          </a:bodyPr>
          <a:lstStyle/>
          <a:p>
            <a:pPr algn="ctr"/>
            <a:r>
              <a:rPr lang="en-US" dirty="0"/>
              <a:t>conclusion </a:t>
            </a:r>
            <a:br>
              <a:rPr lang="en-US" dirty="0"/>
            </a:br>
            <a:r>
              <a:rPr lang="en-US" dirty="0"/>
              <a:t>video review</a:t>
            </a:r>
          </a:p>
        </p:txBody>
      </p:sp>
      <p:pic>
        <p:nvPicPr>
          <p:cNvPr id="16386" name="Picture 2" descr="meter"/>
          <p:cNvPicPr>
            <a:picLocks noChangeAspect="1" noChangeArrowheads="1" noCrop="1"/>
          </p:cNvPicPr>
          <p:nvPr/>
        </p:nvPicPr>
        <p:blipFill>
          <a:blip r:embed="rId2" cstate="print"/>
          <a:srcRect/>
          <a:stretch>
            <a:fillRect/>
          </a:stretch>
        </p:blipFill>
        <p:spPr bwMode="auto">
          <a:xfrm>
            <a:off x="2438400" y="1905000"/>
            <a:ext cx="3200400" cy="444801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990600"/>
            <a:ext cx="3505200" cy="2133600"/>
          </a:xfrm>
        </p:spPr>
        <p:txBody>
          <a:bodyPr>
            <a:noAutofit/>
          </a:bodyPr>
          <a:lstStyle/>
          <a:p>
            <a:r>
              <a:rPr lang="en-US" sz="4600" dirty="0"/>
              <a:t>reflection</a:t>
            </a:r>
          </a:p>
        </p:txBody>
      </p:sp>
      <p:pic>
        <p:nvPicPr>
          <p:cNvPr id="7" name="Picture Placeholder 6" descr="IMG_4865.JPG"/>
          <p:cNvPicPr>
            <a:picLocks noGrp="1" noChangeAspect="1"/>
          </p:cNvPicPr>
          <p:nvPr>
            <p:ph type="pic" idx="1"/>
          </p:nvPr>
        </p:nvPicPr>
        <p:blipFill>
          <a:blip r:embed="rId2" cstate="print"/>
          <a:srcRect l="16654" r="16654"/>
          <a:stretch>
            <a:fillRect/>
          </a:stretch>
        </p:blip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reflection</a:t>
            </a:r>
          </a:p>
        </p:txBody>
      </p:sp>
      <p:sp>
        <p:nvSpPr>
          <p:cNvPr id="3" name="Content Placeholder 2"/>
          <p:cNvSpPr>
            <a:spLocks noGrp="1"/>
          </p:cNvSpPr>
          <p:nvPr>
            <p:ph idx="1"/>
          </p:nvPr>
        </p:nvSpPr>
        <p:spPr/>
        <p:txBody>
          <a:bodyPr/>
          <a:lstStyle/>
          <a:p>
            <a:r>
              <a:rPr lang="en-US" dirty="0"/>
              <a:t>In the reflection section, students explore next steps and new questions from the investigation. </a:t>
            </a:r>
          </a:p>
          <a:p>
            <a:pPr lvl="1"/>
            <a:r>
              <a:rPr lang="en-US" dirty="0"/>
              <a:t>What questions do you still have about the content?</a:t>
            </a:r>
          </a:p>
          <a:p>
            <a:pPr lvl="1"/>
            <a:r>
              <a:rPr lang="en-US" dirty="0"/>
              <a:t>If you were to continue the investigation, what else would you do to further investigate?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Reflection example</a:t>
            </a:r>
          </a:p>
        </p:txBody>
      </p:sp>
      <p:pic>
        <p:nvPicPr>
          <p:cNvPr id="7" name="Content Placeholder 6" descr="IMG_6733.JPG"/>
          <p:cNvPicPr>
            <a:picLocks noGrp="1" noChangeAspect="1"/>
          </p:cNvPicPr>
          <p:nvPr>
            <p:ph sz="quarter" idx="2"/>
          </p:nvPr>
        </p:nvPicPr>
        <p:blipFill>
          <a:blip r:embed="rId2" cstate="print"/>
          <a:stretch>
            <a:fillRect/>
          </a:stretch>
        </p:blipFill>
        <p:spPr>
          <a:xfrm>
            <a:off x="457200" y="1676401"/>
            <a:ext cx="7315200" cy="3429000"/>
          </a:xfrm>
        </p:spPr>
      </p:pic>
      <p:sp>
        <p:nvSpPr>
          <p:cNvPr id="6" name="Content Placeholder 5"/>
          <p:cNvSpPr>
            <a:spLocks noGrp="1"/>
          </p:cNvSpPr>
          <p:nvPr>
            <p:ph sz="quarter" idx="4"/>
          </p:nvPr>
        </p:nvSpPr>
        <p:spPr>
          <a:xfrm>
            <a:off x="457200" y="5105400"/>
            <a:ext cx="7391400" cy="3164960"/>
          </a:xfrm>
        </p:spPr>
        <p:txBody>
          <a:bodyPr/>
          <a:lstStyle/>
          <a:p>
            <a:r>
              <a:rPr lang="en-US" dirty="0"/>
              <a:t>This student highlighted key vocabulary terms throughout the entire investigation.</a:t>
            </a:r>
          </a:p>
          <a:p>
            <a:r>
              <a:rPr lang="en-US" dirty="0"/>
              <a:t>The student used the “I wonder…” sentence starter.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dirty="0"/>
            </a:br>
            <a:r>
              <a:rPr lang="en-US" dirty="0"/>
              <a:t> Reflection </a:t>
            </a:r>
          </a:p>
        </p:txBody>
      </p:sp>
      <p:sp>
        <p:nvSpPr>
          <p:cNvPr id="3" name="Content Placeholder 2"/>
          <p:cNvSpPr>
            <a:spLocks noGrp="1"/>
          </p:cNvSpPr>
          <p:nvPr>
            <p:ph idx="1"/>
          </p:nvPr>
        </p:nvSpPr>
        <p:spPr/>
        <p:txBody>
          <a:bodyPr/>
          <a:lstStyle/>
          <a:p>
            <a:r>
              <a:rPr lang="en-US" dirty="0"/>
              <a:t>Based on the investigation, complete the conclusion component.</a:t>
            </a:r>
          </a:p>
          <a:p>
            <a:r>
              <a:rPr lang="en-US" dirty="0"/>
              <a:t>What questions do you still have about the lesson?</a:t>
            </a:r>
          </a:p>
          <a:p>
            <a:r>
              <a:rPr lang="en-US" dirty="0"/>
              <a:t>How would you further extend the lesson?</a:t>
            </a:r>
          </a:p>
          <a:p>
            <a:endParaRPr lang="en-US" dirty="0"/>
          </a:p>
          <a:p>
            <a:r>
              <a:rPr lang="en-US" dirty="0"/>
              <a:t>Share reflections with your table partner. We will share several reflections with the whole group.</a:t>
            </a:r>
          </a:p>
          <a:p>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Reflection : </a:t>
            </a:r>
            <a:br>
              <a:rPr lang="en-US" dirty="0"/>
            </a:br>
            <a:r>
              <a:rPr lang="en-US" dirty="0"/>
              <a:t>student work sample</a:t>
            </a:r>
          </a:p>
        </p:txBody>
      </p:sp>
      <p:sp>
        <p:nvSpPr>
          <p:cNvPr id="3" name="Text Placeholder 2"/>
          <p:cNvSpPr>
            <a:spLocks noGrp="1"/>
          </p:cNvSpPr>
          <p:nvPr>
            <p:ph type="body" idx="1"/>
          </p:nvPr>
        </p:nvSpPr>
        <p:spPr>
          <a:xfrm>
            <a:off x="457200" y="5867400"/>
            <a:ext cx="6934200" cy="457200"/>
          </a:xfrm>
        </p:spPr>
        <p:txBody>
          <a:bodyPr/>
          <a:lstStyle/>
          <a:p>
            <a:r>
              <a:rPr lang="en-US" dirty="0"/>
              <a:t>Use of “What Would Happen If…” Sentence Starter</a:t>
            </a:r>
          </a:p>
        </p:txBody>
      </p:sp>
      <p:pic>
        <p:nvPicPr>
          <p:cNvPr id="7" name="Content Placeholder 6" descr="IMG_6763.JPG"/>
          <p:cNvPicPr>
            <a:picLocks noGrp="1" noChangeAspect="1"/>
          </p:cNvPicPr>
          <p:nvPr>
            <p:ph sz="quarter" idx="2"/>
          </p:nvPr>
        </p:nvPicPr>
        <p:blipFill>
          <a:blip r:embed="rId2" cstate="print"/>
          <a:stretch>
            <a:fillRect/>
          </a:stretch>
        </p:blipFill>
        <p:spPr>
          <a:xfrm rot="16200000">
            <a:off x="283370" y="1850230"/>
            <a:ext cx="3776661" cy="3581399"/>
          </a:xfrm>
        </p:spPr>
      </p:pic>
      <p:sp>
        <p:nvSpPr>
          <p:cNvPr id="6" name="Content Placeholder 5"/>
          <p:cNvSpPr>
            <a:spLocks noGrp="1"/>
          </p:cNvSpPr>
          <p:nvPr>
            <p:ph sz="quarter" idx="4"/>
          </p:nvPr>
        </p:nvSpPr>
        <p:spPr/>
        <p:txBody>
          <a:bodyPr>
            <a:normAutofit fontScale="92500" lnSpcReduction="10000"/>
          </a:bodyPr>
          <a:lstStyle/>
          <a:p>
            <a:r>
              <a:rPr lang="en-US" dirty="0"/>
              <a:t>What would happen if the sand and clay mixture were just clay?</a:t>
            </a:r>
          </a:p>
          <a:p>
            <a:r>
              <a:rPr lang="en-US" dirty="0"/>
              <a:t>What would happen if only clay was in the vial?</a:t>
            </a:r>
          </a:p>
          <a:p>
            <a:r>
              <a:rPr lang="en-US" dirty="0"/>
              <a:t>What would happen if the sand and clay mixture was just sand?</a:t>
            </a:r>
          </a:p>
          <a:p>
            <a:r>
              <a:rPr lang="en-US" dirty="0"/>
              <a:t>What would happen if there was no hole in the stream table tray?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Reflection : </a:t>
            </a:r>
            <a:br>
              <a:rPr lang="en-US" dirty="0"/>
            </a:br>
            <a:r>
              <a:rPr lang="en-US" dirty="0"/>
              <a:t>student work sample</a:t>
            </a:r>
          </a:p>
        </p:txBody>
      </p:sp>
      <p:sp>
        <p:nvSpPr>
          <p:cNvPr id="3" name="Text Placeholder 2"/>
          <p:cNvSpPr>
            <a:spLocks noGrp="1"/>
          </p:cNvSpPr>
          <p:nvPr>
            <p:ph type="body" idx="1"/>
          </p:nvPr>
        </p:nvSpPr>
        <p:spPr>
          <a:xfrm>
            <a:off x="457200" y="5867400"/>
            <a:ext cx="7086600" cy="457200"/>
          </a:xfrm>
        </p:spPr>
        <p:txBody>
          <a:bodyPr/>
          <a:lstStyle/>
          <a:p>
            <a:r>
              <a:rPr lang="en-US" dirty="0"/>
              <a:t>Reflection on Utilizing Different Types of Materials</a:t>
            </a:r>
          </a:p>
        </p:txBody>
      </p:sp>
      <p:pic>
        <p:nvPicPr>
          <p:cNvPr id="7" name="Content Placeholder 6" descr="IMG_6755.JPG"/>
          <p:cNvPicPr>
            <a:picLocks noGrp="1" noChangeAspect="1"/>
          </p:cNvPicPr>
          <p:nvPr>
            <p:ph sz="quarter" idx="2"/>
          </p:nvPr>
        </p:nvPicPr>
        <p:blipFill>
          <a:blip r:embed="rId2" cstate="print"/>
          <a:stretch>
            <a:fillRect/>
          </a:stretch>
        </p:blipFill>
        <p:spPr>
          <a:xfrm>
            <a:off x="3886200" y="1676400"/>
            <a:ext cx="3673475" cy="3962399"/>
          </a:xfrm>
        </p:spPr>
      </p:pic>
      <p:sp>
        <p:nvSpPr>
          <p:cNvPr id="6" name="Content Placeholder 5"/>
          <p:cNvSpPr>
            <a:spLocks noGrp="1"/>
          </p:cNvSpPr>
          <p:nvPr>
            <p:ph sz="quarter" idx="4"/>
          </p:nvPr>
        </p:nvSpPr>
        <p:spPr>
          <a:xfrm>
            <a:off x="457200" y="1600200"/>
            <a:ext cx="3520440" cy="4114800"/>
          </a:xfrm>
        </p:spPr>
        <p:txBody>
          <a:bodyPr/>
          <a:lstStyle/>
          <a:p>
            <a:pPr>
              <a:buNone/>
            </a:pPr>
            <a:r>
              <a:rPr lang="en-US" dirty="0"/>
              <a:t>Examples:</a:t>
            </a:r>
          </a:p>
          <a:p>
            <a:pPr>
              <a:buFont typeface="Arial" pitchFamily="34" charset="0"/>
              <a:buChar char="•"/>
            </a:pPr>
            <a:r>
              <a:rPr lang="en-US" dirty="0"/>
              <a:t>I wonder what would happen if the string was a rubber band.</a:t>
            </a:r>
          </a:p>
          <a:p>
            <a:pPr>
              <a:buFont typeface="Arial" pitchFamily="34" charset="0"/>
              <a:buChar char="•"/>
            </a:pPr>
            <a:r>
              <a:rPr lang="en-US" dirty="0"/>
              <a:t>I wonder what would happen if we used different pieces for the car.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Leonardo </a:t>
            </a:r>
            <a:r>
              <a:rPr lang="en-US" dirty="0" err="1"/>
              <a:t>da</a:t>
            </a:r>
            <a:r>
              <a:rPr lang="en-US" dirty="0"/>
              <a:t> </a:t>
            </a:r>
            <a:r>
              <a:rPr lang="en-US" dirty="0" err="1"/>
              <a:t>vinci’s</a:t>
            </a:r>
            <a:r>
              <a:rPr lang="en-US" dirty="0"/>
              <a:t> </a:t>
            </a:r>
            <a:br>
              <a:rPr lang="en-US" dirty="0"/>
            </a:br>
            <a:r>
              <a:rPr lang="en-US" dirty="0"/>
              <a:t>science notebooks</a:t>
            </a:r>
          </a:p>
        </p:txBody>
      </p:sp>
      <p:sp>
        <p:nvSpPr>
          <p:cNvPr id="9" name="Content Placeholder 8"/>
          <p:cNvSpPr>
            <a:spLocks noGrp="1"/>
          </p:cNvSpPr>
          <p:nvPr>
            <p:ph sz="quarter" idx="2"/>
          </p:nvPr>
        </p:nvSpPr>
        <p:spPr/>
        <p:txBody>
          <a:bodyPr/>
          <a:lstStyle/>
          <a:p>
            <a:endParaRPr lang="en-US"/>
          </a:p>
        </p:txBody>
      </p:sp>
      <p:sp>
        <p:nvSpPr>
          <p:cNvPr id="11" name="Content Placeholder 10"/>
          <p:cNvSpPr>
            <a:spLocks noGrp="1"/>
          </p:cNvSpPr>
          <p:nvPr>
            <p:ph sz="quarter" idx="4"/>
          </p:nvPr>
        </p:nvSpPr>
        <p:spPr/>
        <p:txBody>
          <a:bodyPr/>
          <a:lstStyle/>
          <a:p>
            <a:endParaRPr lang="en-US"/>
          </a:p>
        </p:txBody>
      </p:sp>
      <p:sp>
        <p:nvSpPr>
          <p:cNvPr id="83970" name="AutoShape 2" descr="data:image/jpeg;base64,/9j/4AAQSkZJRgABAQAAAQABAAD/2wCEAAkGBhQSEBUUEhIUFRUUFhQUFxQWFRQUFBQVFBYVFBQVFRQXHCYfFxkkGRYVHy8gIycpLCwtFR8xNTAqNSYsLSkBCQoKDgwOFg8PFykcHBwpKSkpKSkpKSkpKSkpKSkpKSkpKSkpKSkpKSkpKSkpLCksKSkpKSkpLCwpLCwpKSkpLP/AABEIAL8BCAMBIgACEQEDEQH/xAAbAAACAgMBAAAAAAAAAAAAAAACAwQFAAEGB//EAEsQAAEDAgMDBwcKBAQEBwEAAAEAAhEDIQQSMSJBUQUTMmFxgZEGUpKhscHRByMzQlNigqLh8BSywtIVQ3JzY6Oz8RckZHSTw+IW/8QAGQEBAQEBAQEAAAAAAAAAAAAAAAECBAMF/8QAIREBAAIBBQEBAQEBAAAAAAAAAAECEQMSE0FRMSFxMmH/2gAMAwEAAhEDEQA/AO1FCw7B7EDqKm5bDsCW5qw0hGigdQU0tQFiKguw6W7Cjgp5agLUFe7CjggdhBwViWICxBWnBhAcEFZliAsUFY7AhAcCFZliEsQVZwIQHABWhYgLEFWcAEBwAVsWITTQU55PQHk9XJpITSQUh5PQHk9XZpITRQUTuT0B5PV8aKE0UFA7k/qSn8lA6tB7QF0JoITQQc27kZnmN9EfBLdyHT+zZ6LfgulOHQnDqjl3eT1I60meiEp3k1R+yb4LqzhkJwyDkj5MUfsh6/igd5L0fsx4u+K604ZCcKiORPktR8z8zvihPkrS80+k5dccKhOGTI48+SVLg70ltdY7DLEyYepRYdgQOCbuHYEBVCiEBCaUDlFKIQEJhQFABCAhMKEoFkISEZQlAshAQmEoHFQLcEBRuKBxQaWoWpWwUGZUJajWFAotQlqYUJQLLUJamFCUCy1aLUa0UCy1CWphWigXlWsiYtwgRkWixOhYWoIxpoCxSS1CWoIrmLE57VtB6ANB2BAUwaDsCArSQBQeVMeKTcxBIAkwJMcYVgFBxuAbUcc7Q4AAQZjjovHUtNY/HpSsT9UzfKqm4gAPM/d/VMqcutEy19vu/qril5O0Dfmmz32Tn8g0Y+jHifivDms9eOrmj5T0/v8AooqnlAwahwtOm7xXSs5HpR9G2OsT7UR5MpD6jfABOaxx1cs7l9nB57G/qt/4wPNd4D4rp3clU/MZ6IW3ck03CCxsHWyc1jjq5N/LQH1X+A+KU/l5g1D/AESfYryjyeBVewQBIyAgObZjSWxrvnUb0wkNqZKlNoBEsIGbMRGYaWNxA1Mq81k46udHLtMjUjta4e5A3lukdHjwI9oXUV+TW7mi/UFEqYNpgwN3sV5p8OOFK3lFh0e0xrBFp4o245vnDxCv+RcC01HggGwPeFJxWHaH2aDJjcParzT4nHDmTj2DVw8Ut3K9L7Rq6VuGaSRzIMGPqxMTv6jKm4fk+mRJptB3gtba8JzT4bIcV/i1Pzx6/gs/xJm4n0XfBd2OTmDRjB+ELVXAt81qnNPhshwv8c373oP+CE49tulfTYff1LuaPJzfNaO4KU7BMjot8AnNPhsh5weUmcT6L/ghdypT3u9Tvgu/qcl0z9Ud0j2JLcCwkiHbMTtPAveNeCc0+Lxw4QcrUzpUb4on49gElzQOJMe1d2/AMA3+k74qtfhA6QW7JMQSSCNDbtTmnxOOHL0+UaZP0jPSb8UdXlGmPrt8QVQcscn0w9rgwDOXiBpY/qsr4JoaRGgkDvSdfHTUaOe3Q0KklOIVbyZig6vVA+q5w8DCsyF0x+xEvCY/ZgBCAhMKEohLwsW3hYg74aDsCAoxoOwICtSkMChV3VeccGtaWxYkwQY7OvTq1U0KPimgidu2bolwkiNcu6y59b5D20zqjat8uXQgcBpBPXr1I81W+yy3W6Dd3VMwGnvUXDNYW5s1YAxq58QSOOuu7gtl9OCC17mEzOV85gA2564N1yvU1leoWEwwQXCSXAWOUbu1BiadSQ1pBBaRtE3AyybDpXPVYJb6dMiGUnzBvleMrbiwgydo2jeUWI5shp5t5LoAbtAiHWm9rk68OCDeapznSYCACbOgtLhmgzaw9nFWFDTx9qgDCUrs5txGbgYmQNZ6h3BWVFuyEVR8otOerk6ezUaJEzlgR3s9aZUe+pSnmg5w3BzYkWIIdEAjt1B3KRjOQg6Sx7mO7c7T1EOvEncQoGFY+lUyVHPaHzlLcjmucIiBkzAkdXC5QMZVcCNl7g4bM5ZEAnK45o7+qDxROpWH70shpYeq18kEsDnRmDQ6XubtbJ6MZiZAMlSqrf3++9API9qj5833oXclNzlzWsvoYJO6JOvsTeT2/OEdXvTGVqeaGxJJtBuZMnTtKQSju5ODspzARfo6uAiRfTqujOCOYbQnjk0IuNHJ7cQwWtYHdAERbtuLJ1J7XEwJyxu0JAIv2FVERlLKRnqUyAcxGXLpmvJcdIUhxd9o3do1pJB7/wBynHCstsNmbWGt/wBVlOg20NFt8CdImURFYXZSOdbIBBtLhreQddFOpXBBMxF4iZE+8LDQaR0RfqG/eiaALAXgH3D2epBU8o40037ILm2Dg0CWzNwT3Tru0Q1aUOe4McCGgxnEnpbwTOij4qq5pOVuYCpeePOWbPWYvunfuk/xo1E86QJp8QD6mgzte3RFbw4OpcTnAgHQQJiBaYMzv7gsqNvCi0cW6AHAtBcMtr3cNmQbAXg7xw3yK9LaDuE+BhB5r5RCH4cfeqfzvn+lPxFIbXHJ7wkeUDZq0Op7x+Y+8FWGIw9ndnvCxd7U+KbyVqTi8WOFWoPzldSVx/kUZxOMP/GqfzuXYFfT6j+Pn9z/AEBQlE5CoFvWLHrEHejQdgQFGNB2ICtMwwJTaGYdNzbnQjjPvTmpOW0w8w7RhHEG4OunrXNr9PfT7EzC54LK79kwYcLAjhGsEFSv4OM01HQQ22boxJPUBEdwUXk3ZaXZaskus4ECXOJmOFtTcCENQ5i76aCG6NMukvkCwDtkWM6RMrneqR/ADz3nfGciBcWA3XQnkthIMuMEG7nGYIImTpZA1rahtzoDg4FxBGoBs7cNk+PWhfAmG1gGA2GYAwA0ZbxuHrQS34BrtS7Wek4jWdDbXwtwUllMARwCrWtnZArAyYLiReOM3Gz2bSkYCnAMBwkgnMSTOVp36aqDK2OguADdnJrUDelJvY5dO9Gx4MHKwkaEOa4jsKh4knNUsCJp2za2eSfo3RpG/TdvYx7QLx40iPW0IqRVfA6LvFvvcotcb4i2h1HUVum0PJ2QWifq0iHcRLSbg+1ae/MJiIc4duVxbPqQa5MPzp7B7Vj6QzEkVuq5AvaBBQ8m/TH/AEj+ZZiGZnGWOvaecixcI2ZtpPckJLbaAgy2raTOZ976xm60z+HaNnbg7VnOzXA67jfqlGoc+TKQJgbYGzsl2zJJi/ipOWbZXHcDI00nhAnTqVQVNjYE57yfrQINiZNuKAuAYINQASOuxMkkjv60T6hEHK+JH12nUgXvp8SmZYOjyAOIIPVCojUt4zvIBIAIdabi0feHgrKnEm5mAL8LkXjrKr34XaLs1USLta5ttdQdymUXXOy4aDaAi0xEdqgreVKbs+VjTttLjsktF4JnieAk743itrlwqzLZcwtkNcdHebMztFdE7HN5zIZDokTABGktO+9lj6AzZt8FvdIPu9aYXKowJzOh4IdTDDBEA5ph0fhNjopOI0T3YcBxfF3AAmdw0so+I0QebctNBr0Pu1KnjzlX3K2rts7s94Vby0PnqP8AuVB/zKhVxUZId+H1uCzZ61cZ5BGauKPGs/8AmK7By475OjIrnjVd7SuwJX07dfx8+vYXFaQ1HLbdFFA9YtVFig77cgKM6ICtMwxqh4uvkbPOFskgQAbzvkGDAtxNrqY1QX0iXWa42fG0GiSRcb5uR3Lm1+nvp9pIc5rodUqkSPqtM3YTaNOkO8rMRiXEgtdVFgcjabSLtEAlw2esW36aqLSw5DWNy1CGtcC4vzdEQ05SdSdJ4DqRVsOJDhTqS75xw50Nc0iA0ET1CDfowud6pb6ha0Q6pEuEc0M1nRpGml+rrS6NYtbbn3AhoEU27AFjHbreepDXwzngPdSeXHUNq5YsBa+yLmQPNvNkFejExSqEANH0gLNnJIyh2sAg2vG+UEvnoaCDVdmEiGjrESIvqfw8FJwLYBnP0p2+kbD1KBQw4Li806zCI1dJOZ2jSHaA7utSOSnN2soqRb6SeEWkye3egXyjWANTaIvT/wAwsHRdEHO2OydyXRxBgND5kEk8450NAkmc7j/3CZjsBUc55p7ObmzOcsBgPDrgOvdu69r2TqdJzGZXGoXWJc2XX4NJERaNBxNygr8ViWvvmpiIs5z5GXozByzfUWMjgmYFkUmjZuXHZkjpHe657eKwvfJBfWIFp5pp3tYSbedJtuMpuHnm25s03kuEONzchBnJ4+ed/pH8yIU7nMGSSJOY33geNo+CDAAGseoA+tFUq7RipAmYyz0dR2EkeJ0UJbJ2JAZrJ2jvMCONx6kzDtAfEiBmk5xNx6tVj6wMkRAi+UyeAnuP7K0ys0nWnx0J3DaF+pVBPLtQBqD0yReZ2R2larUQZAL3AndUOs9ECf2JWuc2mxzc/wCk6xB06itEtjVh0BsTuAdHaNyoYHlsy12YggGWFxAvAv8Au6kwcwnNAtOzB7d8KLRkzs09qxGYkneRpwJUhlO4kCb6Ex+tlAjlfBZ2gjpNuLag9JvsPcoeHxj42SHARN5IF4uNQdx8RqrWsYBIExePgq7DiSXU8uU7QvBDydppHA+1FPp4prwcpmDBG8HWCoz6kg+yRbwTqOHyy4gZn3cRxiAJ4AWSazVFefctH52l/vVI/wDkqK2Lth3cfAyqPlp0VqX+6/8A6j5VtjKsUnH7p9V1LN1cf8mh+YeeL12JcuK8iH8zhtojah2ugIkTPVKvn8tcKbuoHV3DLAK+hbUrn64q0mIM5Q5UYxwa5wDibC+/S+inUXS0LkuVqnOVaYjZLs8gzJFwDvGgXV4ToDsUpbdGVtGJbqLFlRaWmXoBSymFLK0zDAoGKY4usx7ozXa4NAzFzdSZnTTh2qwaouNrhrWy4DM7R0ga+cNLkLm1+nvpdomGw+ocys4ni8g2JuNrhH7spbsPnBJpEyLgPgkkkugk2FtJ3+OUaIIkMaRBE84Z1Ex16+Ck0MGIy81ALTO1vP1evTVcz2IawPdmyvaCdRV2dQHDK0yDtG0fVUZ1X51jCHzUJILaurGAAk6AGHl3HY7FLdT2geaIN27ThBDpLgBNiSFtuGEyaDGwDBlsy6AQNBp7lUafSIdlio5sl0c5JMFtzm0F7Di1SsIxwu6RIZqZvFxG4j19yiPwTcomi0TBILt8xlmesXuFLo0ZBDmBpcDvm2Yx33nSNpQTOeETIjt17Et2MZMZmzrqNOJ6lW0KrAABh3uLQL5Wm5g/WILTstOg3FbbWILgyhaGwPmwGzM2nSdRrsnqkJlTlGmGznBFxbaJLdQALk6W61Ffj2ueWtl0NDiQNkT0QTxIv2BHWLg0jm7be1muSCcpIGuYAb9+loSmktgOgF0npS4kG+giwjRBnJ/0zv8ASP5gpWKqguI5xotEWMXme2FCw1UNr79oAWBN8w1jQa3PVxUiq/bIDna65QRedDH7zeAGyoZ6YIBg7MX1jXgD4oKeI4OEEuJBnZAsbg2Ekfs21SdBAzkzech3CRcpg6M5nC50aCRM8RPDvVRunV12mTYE6CZPHqB8EuvUGmelmG1oNltge/QeCaTLbOdbU83c3taBxS23uTuM/NzN4AOsxBNkGYW9xzesW3buPD2qW2ndpytGoO6LWj2KPTbmBgt1k/NkaGN/YQmBwsZbmkCcsHcI37jxQPeOpc/i/mXnLaTIAvrqMu++7gZ3K/eetc9y7RcypzrIMwHNImY2SR+F2nUirKhiS5u03K69pkETEg/uED7pWCw1gdmGg5A1znDaFzJjdYdqY4C8bzJ8APcorzPlv6Wgf+JVH/OePcVb16U0yONvEwqrl4xVZ1YioPGs939Stq7oYT1j2hSzdHGfJ0M1F2a+V0CbxHBdZjXBrCTYRrwm0+tcz5AMyOxFPzarx4Ej3LsHtX0rxn524ay4zBt53EVHjoZg1vAxqR6vWuuoiGhRzhwHWAAG4WA7lKAss1rtrELaczkt6xbesVR37ksprksrTLGaqNi6Wanly5hwzFt5hu0L79FKZqoz6ZcQCwFoIMl0XIE27HO8Ny5dfp0afYqmD0DaLXNaDBzQZOVtjutN+oLKYzy7JN5aQ8iSJBOsatFusqPToFjuiyAbHM4G4OsWPScJ/wC6ligwDIGAh4AIzyLG4gmbSdAud6kigG5pa46Frc0mQ4uyiTEbM8bnsRtwbMhhlwYANQ3Lbm8m+tuI70osh0Ck1ry0mcxMzIdEa33feCMYPKWxSbAsDzjpuMvC1kQOFwO0xwpggBwzZzBbAy7JuJIHHRTMJTIfdgDshlwInVoaALxYflVc7MyZpNGktFWIlwiZ6su5TsNmY8DIcoY6XzM5SIAEm5ue5Auo9rSczqxuRIBIl1jOVsDx9pUPDFmYiMQYc46kTNiXbQJgg3Uili2PipzlQBr3NLAC4F2aIsDItu4zYoSKReXtdWBMgwyoCbF0DZ4361QzmQGtAo1M2U5ZIdlnNdwLoJvfrPel0cIGunmmtdlaMw32EtjcAQN/BHTLcrvm67rHph8nNlBaMxvcT1SetR6Qh7dhzSWkHMQddo6TvHVoEEjCH58j7n9bVMIJdOVwBnV3eDAP7lQ8N9P+D+tnxTK7gHwDeN9QzGsRwk+vqUUynRdezt7umelYAdcxqU3mTA6fGzstyZgjfr6kim4SC3KZPnkyR/2QugO2Q2bZtsmLx+/YqylQ6Oi/ZnR93dpm6GtSIBvUuNxaY6gbLVGnEDKNZG3NpEu9Y/euChacoJFukbm0Tc+HUgdQa7a2iBcCQ3gDm04zr1oC115c7UGABxEQRusZ7UulQBLoBJFpzug68TYapwnzOEw4a2t4XQNf3KLyjRLqZgXFxHEKW9IlRVLyTTqMOUtORwLrgjI6ejcaG3fKnPNyI7+Pd+9VmDxueZABGU2+8JCDECdOKDznynbFVv8A7j25Xe9W2JHzTh+9QqjyutUaf/UN/wCnTVtieg78PtS3xujlvJkxj8W0aGo53pbXvXXOXH8lbPKtcec2m7xps967Er6Eftaz/wAcU/6t/SS262tkLFQp6xbesUHoBSinFKK0y01ap0WuaJaDGkgGN2/sRBRq7WmkC9zmgTcEjpEt3a66Ll1/sOjT+SlU+T6YMhjQdZgW1+J8UvDYegYdTDCHBzZaRBvJEjW49qrsbzZOfOcpJsXvYHHNtObF7Zo017LZhxQaMziXEFz4AcYvNxGoJPXtLneizqYKkAAW2dDANqLkuAPC+naAsw+DouEtaCLj626WmQT2hQ/4eg8uJpuNnOILakEOkm2hmNPigw76TXAfwz2ue2DsnL0C5zZJ63DTd1KidW5NpTdtnbJ13mbmbAkR4LeKPNy5mXM4xL3uDdr9Q2yU1zWgEUHF2uy0DR0ScxEaNPHwVfWpNLHN5iCLzmF9ogjUz0NPcgn1Kz25RztBkgkjIcsiM0HMANpw1v60t9UN0xbGklzjZjpO1IALjEGbd3Uk0MEQcpoMflkmSGtJcXno3kTJjdKmfw5LnGm2kWkZZOmyTIhotDpBE+9Aijygwg/+ZzG/miILbwG93XmSGPbmp/OPeXB0TG7Um0tEtiOOslTMfVdkOZ9GCS02dPYATdwEJDH7V3scdTAgxoIEm1vUgPDA/wAR+D/7KakGxkmn0jOukgC5OtonsskUb1hqNk3EedTj1+zxe5hYINTMQAOiJF9TJubgqBH8Q4gbVKZgGJi5vqLdik4d7XAl3N7xEXmdfGfUd6Vz1zLrAXGWwGaC437d+ie2plIBcNJIDRG6R++KoB7mgn6K0Ai0wNA7vE/h3ohTGjhTntg5gLW7fYsm0l9MSeES3eLnXXxRh7QYzMzTaQLEC831mbqAqFEtGWGwZndPGwbwWuabva0G5IzcAbg96AkGPoybgSDuMWvp8FldzQ2XGnaZF7N0Mj2oJxFlW8p4k0mOcBOlpi5IGvep1LENcLEGLEjSd8KNyqwupODRmOzbscCfVKCl5JxABvPzgAFjEsAAv2KxqOvG/WN8KFRpHm6ECCHglp1AdmkHst4KdUG/q1RXmnlnqOrEN/kYFa13bJ/D7VVeW9i7/fb7Kce9TsZUt2kJb5DVXON2eVh96jTPhmb/AErsiuPx7cvKWHd51KPCpU+IXYFd9P2lXHb/AHYBWlsrSqFvWLHrEHoDksphS3LTLGqBzjdj57LYAtMZTJgGSLOmI7VOaoD8QWhkBhgnpZhcE6ZQd039srl1/sOjT+SmsfTdlAqXcAWgZZIIJkGNCAT3JLuUabXbVbUWECfrA3Av0SOqD3bp1amQFjKW+xc8AEFwdGzMfqoc4jOYFO0gF0y7adGaNwHjm3LweidX5WY0bLsxIDgDIlrt85UL+WKXnutcgMcbdobx4e9DzFZzHBxpnNl87LEGYAMgzG9bHO5hdkdjur9fBBHxWGbzj5rVQ5xMCXwCNojZHQAIjv4p2MqM2AXVmkQQGNcY0dtEMNotNtCOKlBlQRti0A7Mk3EgHdv3b1DxLa+a1ZoF7ZAY1gzNzoPFMhVOiyQ0/wAQ5xkkl73ABroItAm0QLqRiKFP6UU35i4HK8PvBBIyXAtN43I+T6bmkzUkHdFsx1PVcEwOKa41IvVHcwdyZELEZRRltCA1+YNfTFsxzEi9iTv3JFKuC4xSyQY+raWh27QQRpvJTqtB5Ds1Vxm0ANblEGYjeTBvwiyhvZkg53QLBlojcNN2gQWfJdSa+n1HfzU1KxlWHC5v1dYHDiQoXJbxzo45SO6Wfom8oCS6XbOkRYcdLnh4d8U4VmQb6mJjU+F7FMbi28c260Rf9+pU9MNMAPeRpbOBcRJv1yNFLw779N2oPRNwDpBFtYtuRD6xADsz9RplExG7rv7EVWpcbYEXu22ke3rQCuZu50cObi17cf2OKXzjiDtu0iMkRqCRpfTwQPovk2e03izI6414J2QRALe8T77hV9Ou4OdMmSCNiI0E+CsKdR3X6IE6zZFMpu2Red8jgZhC7ehBMXJnsj2LeZALyold1k2pVUWs9EeceXwuP91h/mHuUnlF/R7fcUHlizPVDBcio0xvAIc6VvG0HFtmmQZ0KsxMxGGqzET+q/lCjNfCv4c431sP9RXTlU9KmS2mHA5mOeb8HZI9nqVsSuzSzsiJc2p/ucMKFbQlejAHlYtPKxQehuSnJpSnLTIZUVwc07JtwIlSSgcs2pFvrUWmPiOa9Xzh6ISjUqa5h6IUkhCQscVfGt9if4mr549Ee9YK1TiPAJ2VaIV4q+G+S3YupxHgFHrVKp/zI7Gt+ClEIHBOOvhvt6itrVB9f1N+CGpjKvneofBPcEl4Tjr4b59RKuJq+efAfBQ3l5naN99p8VPeEh7U46+G6fQ4TG1GVA/NJAiDEQYO4dQUypy5Ucei0eJUGEym1SdOs9G+U2nym8bm+B+K3/itUEmRfdBj2pIC2Wq8VfDfIn8rVTvb6J+KD/FqvFvo/qgLUDmqcdfDfJreWaoOrT+H9UTvKOtuyD8JPvUVwSyE4q+G+T38u1yek30QhPLtfzx6IUchAQnFXw3ykP5bqnePCUh/KtY/XHo/qgIQkJx18N8o/My8vcczjqT1aAcAppKSERctxER8Zmchc1HKAuWi5UHKElDmQueg08raU960g9LKU5G56S+sFWWFAUDsSEl+NainFaKiP5SaN/qKRU5bpt1dHc74ILFaKqT5SUfP/K/4IT5SUfP/ACv+CC2JS3FVh8oqXn/ld8Emp5S0Rq/8r/ggtXFIqFU9Tyuw/wBp+Wp/aodby1ww/wA38lT+1Bd1HKO965nE/KHhR/mE9jH+8KDU+UfDbi8/gPvKGXYc4jZVXCO+UejubVPc0f1Jf/iVT+yqfk+KYMvRm1kXOrzgfKaz7Kp+T4oh8p1P7Kp+T4oZehuqJbqi4H/xOpfZ1fyf3LD8pdL7Or4N/uQy7p1VLdVXCu+Uql9nV/J/clu+Umn9lU/L8UwZd26qgNVcI75RmfZVPFvxS3fKK37F/pNTBl3hrJZrLg3fKGPsXemPglu+UE7qP5//AMpgy77n1o1158fL9/2I9M/2oT5fP+yb6R+CYMvQTXQnELz0+XdT7JvpOQny5q/Zs8XJgy9COIQuxK8+/wD7ar5lP83xQO8ta3mU/wA3xTBl3z8QsXnx8sax+rT8Hf3LEwZf/9k="/>
          <p:cNvSpPr>
            <a:spLocks noChangeAspect="1" noChangeArrowheads="1"/>
          </p:cNvSpPr>
          <p:nvPr/>
        </p:nvSpPr>
        <p:spPr bwMode="auto">
          <a:xfrm>
            <a:off x="63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3974" name="Picture 6" descr="da-vinci-invention"/>
          <p:cNvPicPr>
            <a:picLocks noChangeAspect="1" noChangeArrowheads="1"/>
          </p:cNvPicPr>
          <p:nvPr/>
        </p:nvPicPr>
        <p:blipFill>
          <a:blip r:embed="rId2" cstate="print"/>
          <a:srcRect/>
          <a:stretch>
            <a:fillRect/>
          </a:stretch>
        </p:blipFill>
        <p:spPr bwMode="auto">
          <a:xfrm>
            <a:off x="4114801" y="1676400"/>
            <a:ext cx="3733800" cy="4572000"/>
          </a:xfrm>
          <a:prstGeom prst="rect">
            <a:avLst/>
          </a:prstGeom>
          <a:noFill/>
        </p:spPr>
      </p:pic>
      <p:pic>
        <p:nvPicPr>
          <p:cNvPr id="83976" name="Picture 8" descr="One of Leonardo da Vinci's famous notebooks in which the master wrote backwards."/>
          <p:cNvPicPr>
            <a:picLocks noChangeAspect="1" noChangeArrowheads="1"/>
          </p:cNvPicPr>
          <p:nvPr/>
        </p:nvPicPr>
        <p:blipFill>
          <a:blip r:embed="rId3" cstate="print"/>
          <a:srcRect/>
          <a:stretch>
            <a:fillRect/>
          </a:stretch>
        </p:blipFill>
        <p:spPr bwMode="auto">
          <a:xfrm>
            <a:off x="457200" y="1676400"/>
            <a:ext cx="3581400" cy="4724400"/>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7242048" cy="1143000"/>
          </a:xfrm>
        </p:spPr>
        <p:txBody>
          <a:bodyPr>
            <a:normAutofit fontScale="90000"/>
          </a:bodyPr>
          <a:lstStyle/>
          <a:p>
            <a:pPr algn="ctr"/>
            <a:r>
              <a:rPr lang="en-US" dirty="0"/>
              <a:t>Reflection </a:t>
            </a:r>
            <a:br>
              <a:rPr lang="en-US" dirty="0"/>
            </a:br>
            <a:r>
              <a:rPr lang="en-US" dirty="0"/>
              <a:t>video review</a:t>
            </a:r>
          </a:p>
        </p:txBody>
      </p:sp>
      <p:pic>
        <p:nvPicPr>
          <p:cNvPr id="9218" name="Picture 2" descr="sun"/>
          <p:cNvPicPr>
            <a:picLocks noChangeAspect="1" noChangeArrowheads="1" noCrop="1"/>
          </p:cNvPicPr>
          <p:nvPr/>
        </p:nvPicPr>
        <p:blipFill>
          <a:blip r:embed="rId2" cstate="print"/>
          <a:srcRect/>
          <a:stretch>
            <a:fillRect/>
          </a:stretch>
        </p:blipFill>
        <p:spPr bwMode="auto">
          <a:xfrm>
            <a:off x="2057400" y="2133600"/>
            <a:ext cx="4114800" cy="4092192"/>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1066800"/>
            <a:ext cx="3429000" cy="2057400"/>
          </a:xfrm>
        </p:spPr>
        <p:txBody>
          <a:bodyPr>
            <a:normAutofit/>
          </a:bodyPr>
          <a:lstStyle/>
          <a:p>
            <a:r>
              <a:rPr lang="en-US" sz="5000" dirty="0"/>
              <a:t>feedback</a:t>
            </a:r>
          </a:p>
        </p:txBody>
      </p:sp>
      <p:pic>
        <p:nvPicPr>
          <p:cNvPr id="5" name="Picture Placeholder 4" descr="IMG_4841.JPG"/>
          <p:cNvPicPr>
            <a:picLocks noGrp="1" noChangeAspect="1"/>
          </p:cNvPicPr>
          <p:nvPr>
            <p:ph type="pic" idx="1"/>
          </p:nvPr>
        </p:nvPicPr>
        <p:blipFill>
          <a:blip r:embed="rId2" cstate="print"/>
          <a:srcRect l="16654" r="16654"/>
          <a:stretch>
            <a:fillRect/>
          </a:stretch>
        </p:blip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feedback</a:t>
            </a:r>
          </a:p>
        </p:txBody>
      </p:sp>
      <p:sp>
        <p:nvSpPr>
          <p:cNvPr id="3" name="Content Placeholder 2"/>
          <p:cNvSpPr>
            <a:spLocks noGrp="1"/>
          </p:cNvSpPr>
          <p:nvPr>
            <p:ph idx="1"/>
          </p:nvPr>
        </p:nvSpPr>
        <p:spPr/>
        <p:txBody>
          <a:bodyPr>
            <a:normAutofit lnSpcReduction="10000"/>
          </a:bodyPr>
          <a:lstStyle/>
          <a:p>
            <a:r>
              <a:rPr lang="en-US" dirty="0"/>
              <a:t>Throughout the investigations, the teacher circulates and listens to group discussions.  He/she notes excellent points to discuss as well as misconceptions to address in the Making Meaning Conference.</a:t>
            </a:r>
          </a:p>
          <a:p>
            <a:r>
              <a:rPr lang="en-US" dirty="0"/>
              <a:t>Notebooks can be graded using rubrics that are provided or teacher created.</a:t>
            </a:r>
          </a:p>
          <a:p>
            <a:r>
              <a:rPr lang="en-US" dirty="0"/>
              <a:t>Comments can be made on Post-It notes in the notebook or written on the left hand side. Idea: Write positive comments in the notebook and areas for improvement on Post-It notes.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feedback</a:t>
            </a:r>
          </a:p>
        </p:txBody>
      </p:sp>
      <p:sp>
        <p:nvSpPr>
          <p:cNvPr id="3" name="Content Placeholder 2"/>
          <p:cNvSpPr>
            <a:spLocks noGrp="1"/>
          </p:cNvSpPr>
          <p:nvPr>
            <p:ph idx="1"/>
          </p:nvPr>
        </p:nvSpPr>
        <p:spPr/>
        <p:txBody>
          <a:bodyPr/>
          <a:lstStyle/>
          <a:p>
            <a:r>
              <a:rPr lang="en-US" dirty="0"/>
              <a:t>Feedback should be </a:t>
            </a:r>
            <a:r>
              <a:rPr lang="en-US" b="1" dirty="0"/>
              <a:t>specific</a:t>
            </a:r>
            <a:r>
              <a:rPr lang="en-US" dirty="0"/>
              <a:t> to help the student improve and/or maintain a high quality science notebook.</a:t>
            </a:r>
          </a:p>
          <a:p>
            <a:r>
              <a:rPr lang="en-US" dirty="0"/>
              <a:t>For example, rather than always writing, “Great job!,” the teacher can write “Your data is well organized and used to support your claims statements.” </a:t>
            </a:r>
            <a:r>
              <a:rPr lang="en-US" dirty="0">
                <a:sym typeface="Wingdings" pitchFamily="2" charset="2"/>
              </a:rPr>
              <a:t> (varies by grade level)</a:t>
            </a:r>
          </a:p>
          <a:p>
            <a:r>
              <a:rPr lang="en-US" dirty="0">
                <a:sym typeface="Wingdings" pitchFamily="2" charset="2"/>
              </a:rPr>
              <a:t>Questions can be used to promote improvement. For instance, “What other information could be in your data table?”</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239000" cy="701040"/>
          </a:xfrm>
        </p:spPr>
        <p:txBody>
          <a:bodyPr/>
          <a:lstStyle/>
          <a:p>
            <a:pPr algn="ctr"/>
            <a:r>
              <a:rPr lang="en-US" dirty="0"/>
              <a:t>Sample rubric</a:t>
            </a:r>
          </a:p>
        </p:txBody>
      </p:sp>
      <p:pic>
        <p:nvPicPr>
          <p:cNvPr id="4" name="Content Placeholder 3" descr="IMG_6751.JPG"/>
          <p:cNvPicPr>
            <a:picLocks noGrp="1" noChangeAspect="1"/>
          </p:cNvPicPr>
          <p:nvPr>
            <p:ph idx="1"/>
          </p:nvPr>
        </p:nvPicPr>
        <p:blipFill>
          <a:blip r:embed="rId2" cstate="print"/>
          <a:stretch>
            <a:fillRect/>
          </a:stretch>
        </p:blipFill>
        <p:spPr>
          <a:xfrm rot="16200000">
            <a:off x="1531276" y="145124"/>
            <a:ext cx="5214144" cy="7514696"/>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242048" cy="701040"/>
          </a:xfrm>
        </p:spPr>
        <p:txBody>
          <a:bodyPr/>
          <a:lstStyle/>
          <a:p>
            <a:pPr algn="ctr"/>
            <a:r>
              <a:rPr lang="en-US" dirty="0"/>
              <a:t>Sample rubric, page 1</a:t>
            </a:r>
          </a:p>
        </p:txBody>
      </p:sp>
      <p:pic>
        <p:nvPicPr>
          <p:cNvPr id="7" name="Content Placeholder 6" descr="IMG_6765.JPG"/>
          <p:cNvPicPr>
            <a:picLocks noGrp="1" noChangeAspect="1"/>
          </p:cNvPicPr>
          <p:nvPr>
            <p:ph sz="quarter" idx="2"/>
          </p:nvPr>
        </p:nvPicPr>
        <p:blipFill>
          <a:blip r:embed="rId2" cstate="print"/>
          <a:stretch>
            <a:fillRect/>
          </a:stretch>
        </p:blipFill>
        <p:spPr>
          <a:xfrm rot="16200000">
            <a:off x="1638300" y="266697"/>
            <a:ext cx="4953001" cy="7162802"/>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239000" cy="701040"/>
          </a:xfrm>
        </p:spPr>
        <p:txBody>
          <a:bodyPr/>
          <a:lstStyle/>
          <a:p>
            <a:pPr algn="ctr"/>
            <a:r>
              <a:rPr lang="en-US" dirty="0"/>
              <a:t>Sample rubric, page 2</a:t>
            </a:r>
          </a:p>
        </p:txBody>
      </p:sp>
      <p:pic>
        <p:nvPicPr>
          <p:cNvPr id="4" name="Content Placeholder 3" descr="IMG_6764.JPG"/>
          <p:cNvPicPr>
            <a:picLocks noGrp="1" noChangeAspect="1"/>
          </p:cNvPicPr>
          <p:nvPr>
            <p:ph idx="1"/>
          </p:nvPr>
        </p:nvPicPr>
        <p:blipFill>
          <a:blip r:embed="rId2" cstate="print"/>
          <a:stretch>
            <a:fillRect/>
          </a:stretch>
        </p:blipFill>
        <p:spPr>
          <a:xfrm rot="16200000">
            <a:off x="1393428" y="359172"/>
            <a:ext cx="5518944" cy="70866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Strategic planning</a:t>
            </a:r>
          </a:p>
        </p:txBody>
      </p:sp>
      <p:sp>
        <p:nvSpPr>
          <p:cNvPr id="5" name="Content Placeholder 4"/>
          <p:cNvSpPr>
            <a:spLocks noGrp="1"/>
          </p:cNvSpPr>
          <p:nvPr>
            <p:ph sz="quarter" idx="2"/>
          </p:nvPr>
        </p:nvSpPr>
        <p:spPr>
          <a:xfrm>
            <a:off x="457200" y="1711840"/>
            <a:ext cx="3520440" cy="2021960"/>
          </a:xfrm>
        </p:spPr>
        <p:txBody>
          <a:bodyPr/>
          <a:lstStyle/>
          <a:p>
            <a:r>
              <a:rPr lang="en-US" dirty="0"/>
              <a:t>With your grade level or specialist team, plan your next steps for implementing science notebooks.</a:t>
            </a:r>
          </a:p>
        </p:txBody>
      </p:sp>
      <p:sp>
        <p:nvSpPr>
          <p:cNvPr id="6" name="Content Placeholder 5"/>
          <p:cNvSpPr>
            <a:spLocks noGrp="1"/>
          </p:cNvSpPr>
          <p:nvPr>
            <p:ph sz="quarter" idx="4"/>
          </p:nvPr>
        </p:nvSpPr>
        <p:spPr/>
        <p:txBody>
          <a:bodyPr/>
          <a:lstStyle/>
          <a:p>
            <a:r>
              <a:rPr lang="en-US" dirty="0"/>
              <a:t>What notebook components will you focus on for your science unit?</a:t>
            </a:r>
          </a:p>
          <a:p>
            <a:r>
              <a:rPr lang="en-US" dirty="0"/>
              <a:t>How will you provide feedback and assess notebooks? </a:t>
            </a:r>
          </a:p>
          <a:p>
            <a:endParaRPr lang="en-US" dirty="0"/>
          </a:p>
          <a:p>
            <a:r>
              <a:rPr lang="en-US" dirty="0"/>
              <a:t>Be prepared to share your ideas.</a:t>
            </a:r>
          </a:p>
          <a:p>
            <a:endParaRPr lang="en-US" dirty="0"/>
          </a:p>
        </p:txBody>
      </p:sp>
      <p:pic>
        <p:nvPicPr>
          <p:cNvPr id="7" name="Picture 6" descr="IMG_3491.JPG"/>
          <p:cNvPicPr>
            <a:picLocks noChangeAspect="1"/>
          </p:cNvPicPr>
          <p:nvPr/>
        </p:nvPicPr>
        <p:blipFill>
          <a:blip r:embed="rId2" cstate="print"/>
          <a:stretch>
            <a:fillRect/>
          </a:stretch>
        </p:blipFill>
        <p:spPr>
          <a:xfrm>
            <a:off x="609600" y="3810000"/>
            <a:ext cx="3314700" cy="22098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1143000"/>
            <a:ext cx="3636498" cy="2057400"/>
          </a:xfrm>
        </p:spPr>
        <p:txBody>
          <a:bodyPr>
            <a:noAutofit/>
          </a:bodyPr>
          <a:lstStyle/>
          <a:p>
            <a:r>
              <a:rPr lang="en-US" sz="4500" dirty="0"/>
              <a:t>Vocabulary building</a:t>
            </a:r>
          </a:p>
        </p:txBody>
      </p:sp>
      <p:pic>
        <p:nvPicPr>
          <p:cNvPr id="8" name="Picture Placeholder 7" descr="IMG_6704.JPG"/>
          <p:cNvPicPr>
            <a:picLocks noGrp="1" noChangeAspect="1"/>
          </p:cNvPicPr>
          <p:nvPr>
            <p:ph type="pic" idx="1"/>
          </p:nvPr>
        </p:nvPicPr>
        <p:blipFill>
          <a:blip r:embed="rId2" cstate="print"/>
          <a:srcRect l="16654" r="16654"/>
          <a:stretch>
            <a:fillRect/>
          </a:stretch>
        </p:blip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Word wall and </a:t>
            </a:r>
            <a:r>
              <a:rPr lang="en-US" dirty="0" err="1"/>
              <a:t>realia</a:t>
            </a:r>
            <a:r>
              <a:rPr lang="en-US" dirty="0"/>
              <a:t> wall</a:t>
            </a:r>
          </a:p>
        </p:txBody>
      </p:sp>
      <p:sp>
        <p:nvSpPr>
          <p:cNvPr id="3" name="Text Placeholder 2"/>
          <p:cNvSpPr>
            <a:spLocks noGrp="1"/>
          </p:cNvSpPr>
          <p:nvPr>
            <p:ph type="body" idx="1"/>
          </p:nvPr>
        </p:nvSpPr>
        <p:spPr/>
        <p:txBody>
          <a:bodyPr/>
          <a:lstStyle/>
          <a:p>
            <a:r>
              <a:rPr lang="en-US" dirty="0"/>
              <a:t>Word Wall</a:t>
            </a:r>
          </a:p>
        </p:txBody>
      </p:sp>
      <p:sp>
        <p:nvSpPr>
          <p:cNvPr id="5" name="Text Placeholder 4"/>
          <p:cNvSpPr>
            <a:spLocks noGrp="1"/>
          </p:cNvSpPr>
          <p:nvPr>
            <p:ph type="body" sz="half" idx="3"/>
          </p:nvPr>
        </p:nvSpPr>
        <p:spPr/>
        <p:txBody>
          <a:bodyPr/>
          <a:lstStyle/>
          <a:p>
            <a:r>
              <a:rPr lang="en-US" dirty="0" err="1"/>
              <a:t>Realia</a:t>
            </a:r>
            <a:r>
              <a:rPr lang="en-US" dirty="0"/>
              <a:t> Wall</a:t>
            </a:r>
          </a:p>
        </p:txBody>
      </p:sp>
      <p:pic>
        <p:nvPicPr>
          <p:cNvPr id="5122" name="Picture 2" descr="http://www.mrssoignet.com/wp-content/uploads/2010/08/solids-and-liquids-word-wall-300x226.jpg"/>
          <p:cNvPicPr>
            <a:picLocks noChangeAspect="1" noChangeArrowheads="1"/>
          </p:cNvPicPr>
          <p:nvPr/>
        </p:nvPicPr>
        <p:blipFill>
          <a:blip r:embed="rId2" cstate="print"/>
          <a:srcRect/>
          <a:stretch>
            <a:fillRect/>
          </a:stretch>
        </p:blipFill>
        <p:spPr bwMode="auto">
          <a:xfrm>
            <a:off x="4191000" y="1676400"/>
            <a:ext cx="3429000" cy="4114800"/>
          </a:xfrm>
          <a:prstGeom prst="rect">
            <a:avLst/>
          </a:prstGeom>
          <a:noFill/>
        </p:spPr>
      </p:pic>
      <p:pic>
        <p:nvPicPr>
          <p:cNvPr id="5124" name="Picture 4" descr="http://4.bp.blogspot.com/-elbyEOlhsac/TeQF91R2N4I/AAAAAAAAAKA/Q0J_30iDZZo/s320/DSCN2637.JPG">
            <a:hlinkClick r:id="rId3"/>
          </p:cNvPr>
          <p:cNvPicPr>
            <a:picLocks noChangeAspect="1" noChangeArrowheads="1"/>
          </p:cNvPicPr>
          <p:nvPr/>
        </p:nvPicPr>
        <p:blipFill>
          <a:blip r:embed="rId4" cstate="print"/>
          <a:srcRect/>
          <a:stretch>
            <a:fillRect/>
          </a:stretch>
        </p:blipFill>
        <p:spPr bwMode="auto">
          <a:xfrm>
            <a:off x="457200" y="1676400"/>
            <a:ext cx="3505200" cy="41148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Organization ideas</a:t>
            </a:r>
          </a:p>
        </p:txBody>
      </p:sp>
      <p:sp>
        <p:nvSpPr>
          <p:cNvPr id="3" name="Content Placeholder 2"/>
          <p:cNvSpPr>
            <a:spLocks noGrp="1"/>
          </p:cNvSpPr>
          <p:nvPr>
            <p:ph sz="half" idx="1"/>
          </p:nvPr>
        </p:nvSpPr>
        <p:spPr/>
        <p:txBody>
          <a:bodyPr>
            <a:normAutofit fontScale="92500"/>
          </a:bodyPr>
          <a:lstStyle/>
          <a:p>
            <a:r>
              <a:rPr lang="en-US" dirty="0"/>
              <a:t>The type of notebook used is your choice.  Kindergarten may have a class notebook. Grades 1-2 may use a binder while grades 3-5 may use marble composition notebooks.</a:t>
            </a:r>
          </a:p>
        </p:txBody>
      </p:sp>
      <p:pic>
        <p:nvPicPr>
          <p:cNvPr id="5" name="Content Placeholder 4" descr="IMG_6713.JPG"/>
          <p:cNvPicPr>
            <a:picLocks noGrp="1" noChangeAspect="1"/>
          </p:cNvPicPr>
          <p:nvPr>
            <p:ph sz="half" idx="2"/>
          </p:nvPr>
        </p:nvPicPr>
        <p:blipFill>
          <a:blip r:embed="rId2" cstate="print"/>
          <a:stretch>
            <a:fillRect/>
          </a:stretch>
        </p:blipFill>
        <p:spPr>
          <a:xfrm rot="16200000">
            <a:off x="3486152" y="2381250"/>
            <a:ext cx="4457699" cy="30480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Vocabulary four square</a:t>
            </a:r>
          </a:p>
        </p:txBody>
      </p:sp>
      <p:sp>
        <p:nvSpPr>
          <p:cNvPr id="4" name="Content Placeholder 3"/>
          <p:cNvSpPr>
            <a:spLocks noGrp="1"/>
          </p:cNvSpPr>
          <p:nvPr>
            <p:ph sz="quarter" idx="2"/>
          </p:nvPr>
        </p:nvSpPr>
        <p:spPr>
          <a:xfrm>
            <a:off x="457200" y="1711840"/>
            <a:ext cx="6934200" cy="4114800"/>
          </a:xfrm>
        </p:spPr>
        <p:txBody>
          <a:bodyPr/>
          <a:lstStyle/>
          <a:p>
            <a:r>
              <a:rPr lang="en-US" dirty="0"/>
              <a:t>Go to </a:t>
            </a:r>
            <a:r>
              <a:rPr lang="en-US" u="sng" dirty="0"/>
              <a:t>http://carolwooten.weebly.com</a:t>
            </a:r>
            <a:r>
              <a:rPr lang="en-US" dirty="0"/>
              <a:t> and click on the “Videos” link for directions on vocabulary four square.</a:t>
            </a:r>
          </a:p>
          <a:p>
            <a:r>
              <a:rPr lang="en-US" dirty="0"/>
              <a:t>The four square vocabulary activity focuses on the term, its meaning, an illustration, and connection.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Whack-a-word</a:t>
            </a:r>
          </a:p>
        </p:txBody>
      </p:sp>
      <p:pic>
        <p:nvPicPr>
          <p:cNvPr id="6" name="Content Placeholder 5" descr="IMG_6748.JPG"/>
          <p:cNvPicPr>
            <a:picLocks noGrp="1" noChangeAspect="1"/>
          </p:cNvPicPr>
          <p:nvPr>
            <p:ph idx="1"/>
          </p:nvPr>
        </p:nvPicPr>
        <p:blipFill>
          <a:blip r:embed="rId2" cstate="print"/>
          <a:stretch>
            <a:fillRect/>
          </a:stretch>
        </p:blipFill>
        <p:spPr>
          <a:xfrm>
            <a:off x="457200" y="1620044"/>
            <a:ext cx="7239000" cy="4826000"/>
          </a:xfrm>
        </p:spPr>
      </p:pic>
      <p:pic>
        <p:nvPicPr>
          <p:cNvPr id="3074" name="Picture 2" descr="https://encrypted-tbn0.gstatic.com/images?q=tbn:ANd9GcSuVoLt0ca98qQkjBxZMDj30JNOfhPlD57AI4R3zvrQWWA_BOWJ">
            <a:hlinkClick r:id="rId3"/>
          </p:cNvPr>
          <p:cNvPicPr>
            <a:picLocks noChangeAspect="1" noChangeArrowheads="1"/>
          </p:cNvPicPr>
          <p:nvPr/>
        </p:nvPicPr>
        <p:blipFill>
          <a:blip r:embed="rId4" cstate="print"/>
          <a:srcRect/>
          <a:stretch>
            <a:fillRect/>
          </a:stretch>
        </p:blipFill>
        <p:spPr bwMode="auto">
          <a:xfrm>
            <a:off x="6172200" y="609600"/>
            <a:ext cx="990600" cy="990600"/>
          </a:xfrm>
          <a:prstGeom prst="rect">
            <a:avLst/>
          </a:prstGeom>
          <a:noFill/>
        </p:spPr>
      </p:pic>
      <p:pic>
        <p:nvPicPr>
          <p:cNvPr id="8" name="Picture 2" descr="https://encrypted-tbn0.gstatic.com/images?q=tbn:ANd9GcSuVoLt0ca98qQkjBxZMDj30JNOfhPlD57AI4R3zvrQWWA_BOWJ">
            <a:hlinkClick r:id="rId3"/>
          </p:cNvPr>
          <p:cNvPicPr>
            <a:picLocks noChangeAspect="1" noChangeArrowheads="1"/>
          </p:cNvPicPr>
          <p:nvPr/>
        </p:nvPicPr>
        <p:blipFill>
          <a:blip r:embed="rId4" cstate="print"/>
          <a:srcRect/>
          <a:stretch>
            <a:fillRect/>
          </a:stretch>
        </p:blipFill>
        <p:spPr bwMode="auto">
          <a:xfrm flipH="1">
            <a:off x="685800" y="609600"/>
            <a:ext cx="1219200" cy="9906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233246" y="228600"/>
            <a:ext cx="7996354" cy="6629400"/>
          </a:xfrm>
          <a:prstGeom prst="rect">
            <a:avLst/>
          </a:prstGeom>
          <a:noFill/>
          <a:ln w="9525">
            <a:noFill/>
            <a:miter lim="800000"/>
            <a:headEnd/>
            <a:tailEnd/>
          </a:ln>
        </p:spPr>
      </p:pic>
      <p:sp>
        <p:nvSpPr>
          <p:cNvPr id="2" name="Title 1"/>
          <p:cNvSpPr>
            <a:spLocks noGrp="1"/>
          </p:cNvSpPr>
          <p:nvPr>
            <p:ph type="title"/>
          </p:nvPr>
        </p:nvSpPr>
        <p:spPr>
          <a:xfrm>
            <a:off x="457200" y="320040"/>
            <a:ext cx="7239000" cy="822960"/>
          </a:xfrm>
        </p:spPr>
        <p:txBody>
          <a:bodyPr/>
          <a:lstStyle/>
          <a:p>
            <a:pPr algn="ctr"/>
            <a:r>
              <a:rPr lang="en-US" dirty="0" err="1"/>
              <a:t>quia</a:t>
            </a:r>
            <a:endParaRPr lang="en-US" dirty="0"/>
          </a:p>
        </p:txBody>
      </p:sp>
      <p:sp>
        <p:nvSpPr>
          <p:cNvPr id="3" name="Content Placeholder 2"/>
          <p:cNvSpPr>
            <a:spLocks noGrp="1"/>
          </p:cNvSpPr>
          <p:nvPr>
            <p:ph idx="1"/>
          </p:nvPr>
        </p:nvSpPr>
        <p:spPr>
          <a:xfrm>
            <a:off x="3581400" y="1600200"/>
            <a:ext cx="4572000" cy="4846320"/>
          </a:xfrm>
        </p:spPr>
        <p:txBody>
          <a:bodyPr>
            <a:normAutofit/>
          </a:bodyPr>
          <a:lstStyle/>
          <a:p>
            <a:r>
              <a:rPr lang="en-US" dirty="0"/>
              <a:t>Go to </a:t>
            </a:r>
            <a:r>
              <a:rPr lang="en-US" u="sng" dirty="0"/>
              <a:t>http://carolwooten.weebly.com</a:t>
            </a:r>
            <a:r>
              <a:rPr lang="en-US" dirty="0"/>
              <a:t> and click on the Quia link.  </a:t>
            </a:r>
          </a:p>
          <a:p>
            <a:r>
              <a:rPr lang="en-US" dirty="0"/>
              <a:t>This link is for fifth grade EOG preparation.</a:t>
            </a:r>
          </a:p>
          <a:p>
            <a:r>
              <a:rPr lang="en-US" dirty="0"/>
              <a:t>The Landforms Vocabulary Hangman game is for fourth grade students.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Drama and music </a:t>
            </a:r>
            <a:br>
              <a:rPr lang="en-US" dirty="0"/>
            </a:br>
            <a:r>
              <a:rPr lang="en-US" dirty="0"/>
              <a:t>integration</a:t>
            </a:r>
          </a:p>
        </p:txBody>
      </p:sp>
      <p:sp>
        <p:nvSpPr>
          <p:cNvPr id="3" name="Content Placeholder 2"/>
          <p:cNvSpPr>
            <a:spLocks noGrp="1"/>
          </p:cNvSpPr>
          <p:nvPr>
            <p:ph idx="1"/>
          </p:nvPr>
        </p:nvSpPr>
        <p:spPr/>
        <p:txBody>
          <a:bodyPr/>
          <a:lstStyle/>
          <a:p>
            <a:r>
              <a:rPr lang="en-US" dirty="0"/>
              <a:t>Students develop skits related to the science concepts. The teacher will provide guidelines and content to be covered in the skit. Record the skits to show to the class.</a:t>
            </a:r>
          </a:p>
          <a:p>
            <a:r>
              <a:rPr lang="en-US" dirty="0"/>
              <a:t>Create you own “Science Idol” competition where students use an appropriate song and change the lyrics to relate to the science unit.</a:t>
            </a:r>
          </a:p>
          <a:p>
            <a:r>
              <a:rPr lang="en-US" dirty="0"/>
              <a:t>This integration is appropriate at all grade levels.</a:t>
            </a:r>
          </a:p>
          <a:p>
            <a:pPr>
              <a:buNone/>
            </a:pP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“A science carol” </a:t>
            </a:r>
            <a:br>
              <a:rPr lang="en-US" dirty="0"/>
            </a:br>
            <a:r>
              <a:rPr lang="en-US" dirty="0"/>
              <a:t>EOG review strategies video</a:t>
            </a:r>
          </a:p>
        </p:txBody>
      </p:sp>
      <p:sp>
        <p:nvSpPr>
          <p:cNvPr id="3" name="Content Placeholder 2"/>
          <p:cNvSpPr>
            <a:spLocks noGrp="1"/>
          </p:cNvSpPr>
          <p:nvPr>
            <p:ph idx="1"/>
          </p:nvPr>
        </p:nvSpPr>
        <p:spPr/>
        <p:txBody>
          <a:bodyPr>
            <a:normAutofit fontScale="92500" lnSpcReduction="10000"/>
          </a:bodyPr>
          <a:lstStyle/>
          <a:p>
            <a:r>
              <a:rPr lang="en-US" b="1" i="1" dirty="0"/>
              <a:t>A Science Carol</a:t>
            </a:r>
            <a:r>
              <a:rPr lang="en-US" b="1" dirty="0"/>
              <a:t> Synopsis: AN EOG TEST TAKING STRATEGIES VIDEO </a:t>
            </a:r>
            <a:r>
              <a:rPr lang="en-US" b="1" u="sng" dirty="0"/>
              <a:t>FOR STUDENTS</a:t>
            </a:r>
            <a:endParaRPr lang="en-US" dirty="0"/>
          </a:p>
          <a:p>
            <a:endParaRPr lang="en-US" dirty="0"/>
          </a:p>
          <a:p>
            <a:r>
              <a:rPr lang="en-US" dirty="0"/>
              <a:t>Sandy, a fifth grade student, is initially terrified of the science End of Grade (EOG) test.  Through a daydream, Sandy is visited by three experts: the Teacher of Science Past, the Student of Science Present, and the Scientist of the Future.  Sandy learns strategies such as the “Really Happy Students Do Well” mnemonic device to help her achieve her goals.  As a student, how can you apply the strategies from the video on your science EOG?</a:t>
            </a:r>
          </a:p>
          <a:p>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239000" cy="1143000"/>
          </a:xfrm>
        </p:spPr>
        <p:txBody>
          <a:bodyPr/>
          <a:lstStyle/>
          <a:p>
            <a:pPr algn="ctr"/>
            <a:r>
              <a:rPr lang="en-US" dirty="0"/>
              <a:t>Resource sites</a:t>
            </a:r>
          </a:p>
        </p:txBody>
      </p:sp>
      <p:sp>
        <p:nvSpPr>
          <p:cNvPr id="3" name="Content Placeholder 2"/>
          <p:cNvSpPr>
            <a:spLocks noGrp="1"/>
          </p:cNvSpPr>
          <p:nvPr>
            <p:ph idx="1"/>
          </p:nvPr>
        </p:nvSpPr>
        <p:spPr>
          <a:xfrm>
            <a:off x="457200" y="1371600"/>
            <a:ext cx="7239000" cy="4846320"/>
          </a:xfrm>
        </p:spPr>
        <p:txBody>
          <a:bodyPr/>
          <a:lstStyle/>
          <a:p>
            <a:r>
              <a:rPr lang="en-US" dirty="0"/>
              <a:t>For teachers:</a:t>
            </a:r>
          </a:p>
          <a:p>
            <a:pPr lvl="1"/>
            <a:r>
              <a:rPr lang="en-US" u="sng" dirty="0"/>
              <a:t>Science Notebooks: Writing About Inquiry</a:t>
            </a:r>
            <a:r>
              <a:rPr lang="en-US" dirty="0"/>
              <a:t> by Brian Campbell and Lori Felton</a:t>
            </a:r>
          </a:p>
          <a:p>
            <a:pPr lvl="1"/>
            <a:r>
              <a:rPr lang="en-US" u="sng" dirty="0"/>
              <a:t>Science Formative Assessment </a:t>
            </a:r>
            <a:r>
              <a:rPr lang="en-US" dirty="0"/>
              <a:t>by Page </a:t>
            </a:r>
            <a:r>
              <a:rPr lang="en-US" dirty="0" err="1"/>
              <a:t>Keeley</a:t>
            </a:r>
            <a:endParaRPr lang="en-US" dirty="0"/>
          </a:p>
          <a:p>
            <a:pPr lvl="1"/>
            <a:r>
              <a:rPr lang="en-US" u="sng" dirty="0"/>
              <a:t>Active Assessment for Active Science </a:t>
            </a:r>
            <a:r>
              <a:rPr lang="en-US" dirty="0"/>
              <a:t>by George E. Stein and </a:t>
            </a:r>
            <a:r>
              <a:rPr lang="en-US" dirty="0" err="1"/>
              <a:t>Sabra</a:t>
            </a:r>
            <a:r>
              <a:rPr lang="en-US" dirty="0"/>
              <a:t> Price</a:t>
            </a:r>
          </a:p>
          <a:p>
            <a:pPr lvl="1"/>
            <a:endParaRPr lang="en-US" dirty="0"/>
          </a:p>
        </p:txBody>
      </p:sp>
      <p:pic>
        <p:nvPicPr>
          <p:cNvPr id="77826" name="Picture 2" descr="Science Notebooks-9780325005683--Lori Campbell-Heinemann"/>
          <p:cNvPicPr>
            <a:picLocks noChangeAspect="1" noChangeArrowheads="1"/>
          </p:cNvPicPr>
          <p:nvPr/>
        </p:nvPicPr>
        <p:blipFill>
          <a:blip r:embed="rId2" cstate="print"/>
          <a:srcRect/>
          <a:stretch>
            <a:fillRect/>
          </a:stretch>
        </p:blipFill>
        <p:spPr bwMode="auto">
          <a:xfrm>
            <a:off x="3261014" y="4191000"/>
            <a:ext cx="1615786" cy="203127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6800"/>
            <a:ext cx="7242048" cy="1143000"/>
          </a:xfrm>
        </p:spPr>
        <p:txBody>
          <a:bodyPr>
            <a:noAutofit/>
          </a:bodyPr>
          <a:lstStyle/>
          <a:p>
            <a:pPr algn="ctr"/>
            <a:r>
              <a:rPr lang="en-US" sz="6000" dirty="0"/>
              <a:t>Finale </a:t>
            </a:r>
            <a:br>
              <a:rPr lang="en-US" sz="6000" dirty="0"/>
            </a:br>
            <a:r>
              <a:rPr lang="en-US" sz="6000" dirty="0"/>
              <a:t>video</a:t>
            </a:r>
          </a:p>
        </p:txBody>
      </p:sp>
      <p:pic>
        <p:nvPicPr>
          <p:cNvPr id="78850" name="Picture 2" descr="globe"/>
          <p:cNvPicPr>
            <a:picLocks noChangeAspect="1" noChangeArrowheads="1" noCrop="1"/>
          </p:cNvPicPr>
          <p:nvPr/>
        </p:nvPicPr>
        <p:blipFill>
          <a:blip r:embed="rId2" cstate="print"/>
          <a:srcRect/>
          <a:stretch>
            <a:fillRect/>
          </a:stretch>
        </p:blipFill>
        <p:spPr bwMode="auto">
          <a:xfrm>
            <a:off x="2514600" y="2514600"/>
            <a:ext cx="3657600" cy="3555054"/>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242048" cy="777240"/>
          </a:xfrm>
        </p:spPr>
        <p:txBody>
          <a:bodyPr/>
          <a:lstStyle/>
          <a:p>
            <a:pPr algn="ctr"/>
            <a:r>
              <a:rPr lang="en-US" dirty="0"/>
              <a:t>Door prize time</a:t>
            </a:r>
          </a:p>
        </p:txBody>
      </p:sp>
      <p:sp>
        <p:nvSpPr>
          <p:cNvPr id="3" name="Content Placeholder 2"/>
          <p:cNvSpPr>
            <a:spLocks noGrp="1"/>
          </p:cNvSpPr>
          <p:nvPr>
            <p:ph sz="half" idx="1"/>
          </p:nvPr>
        </p:nvSpPr>
        <p:spPr>
          <a:xfrm>
            <a:off x="457200" y="1219200"/>
            <a:ext cx="7315200" cy="4525963"/>
          </a:xfrm>
        </p:spPr>
        <p:txBody>
          <a:bodyPr/>
          <a:lstStyle/>
          <a:p>
            <a:r>
              <a:rPr lang="en-US" dirty="0"/>
              <a:t>Make sure you have placed your name in the bin to win a door prize.</a:t>
            </a:r>
          </a:p>
          <a:p>
            <a:r>
              <a:rPr lang="en-US" dirty="0"/>
              <a:t>We will have TWO lucky winners. Each winner will receive a $5 Starbucks gift card. Good luck!</a:t>
            </a:r>
          </a:p>
        </p:txBody>
      </p:sp>
      <p:pic>
        <p:nvPicPr>
          <p:cNvPr id="2050" name="Picture 2" descr="starbucks caramel drinks">
            <a:hlinkClick r:id="rId2"/>
          </p:cNvPr>
          <p:cNvPicPr>
            <a:picLocks noChangeAspect="1" noChangeArrowheads="1"/>
          </p:cNvPicPr>
          <p:nvPr/>
        </p:nvPicPr>
        <p:blipFill>
          <a:blip r:embed="rId3" cstate="print"/>
          <a:srcRect/>
          <a:stretch>
            <a:fillRect/>
          </a:stretch>
        </p:blipFill>
        <p:spPr bwMode="auto">
          <a:xfrm>
            <a:off x="2743200" y="3581400"/>
            <a:ext cx="2895600" cy="2895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sp>
        <p:nvSpPr>
          <p:cNvPr id="3" name="Content Placeholder 2"/>
          <p:cNvSpPr>
            <a:spLocks noGrp="1"/>
          </p:cNvSpPr>
          <p:nvPr>
            <p:ph idx="1"/>
          </p:nvPr>
        </p:nvSpPr>
        <p:spPr/>
        <p:txBody>
          <a:bodyPr/>
          <a:lstStyle/>
          <a:p>
            <a:r>
              <a:rPr lang="en-US" dirty="0"/>
              <a:t>Thank you for attending Science Notebook Training.</a:t>
            </a:r>
          </a:p>
          <a:p>
            <a:r>
              <a:rPr lang="en-US" dirty="0"/>
              <a:t>If you have questions or need anything, feel free to contact me at cwooten@wcpss.net.</a:t>
            </a:r>
          </a:p>
          <a:p>
            <a:endParaRPr lang="en-US" dirty="0"/>
          </a:p>
        </p:txBody>
      </p:sp>
      <p:pic>
        <p:nvPicPr>
          <p:cNvPr id="4" name="Picture 3" descr="IMG_4846.JPG"/>
          <p:cNvPicPr>
            <a:picLocks noChangeAspect="1"/>
          </p:cNvPicPr>
          <p:nvPr/>
        </p:nvPicPr>
        <p:blipFill>
          <a:blip r:embed="rId2" cstate="print"/>
          <a:stretch>
            <a:fillRect/>
          </a:stretch>
        </p:blipFill>
        <p:spPr>
          <a:xfrm>
            <a:off x="2286000" y="3581400"/>
            <a:ext cx="3810000" cy="2616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Organization ideas</a:t>
            </a:r>
          </a:p>
        </p:txBody>
      </p:sp>
      <p:pic>
        <p:nvPicPr>
          <p:cNvPr id="5" name="Content Placeholder 4" descr="IMG_6699.JPG"/>
          <p:cNvPicPr>
            <a:picLocks noGrp="1" noChangeAspect="1"/>
          </p:cNvPicPr>
          <p:nvPr>
            <p:ph sz="half" idx="1"/>
          </p:nvPr>
        </p:nvPicPr>
        <p:blipFill>
          <a:blip r:embed="rId2" cstate="print"/>
          <a:stretch>
            <a:fillRect/>
          </a:stretch>
        </p:blipFill>
        <p:spPr>
          <a:xfrm rot="16039191">
            <a:off x="511294" y="2240425"/>
            <a:ext cx="3941143" cy="3106440"/>
          </a:xfrm>
          <a:prstGeom prst="rect">
            <a:avLst/>
          </a:prstGeom>
          <a:ln w="88900" cap="sq" cmpd="thickThin">
            <a:solidFill>
              <a:srgbClr val="000000"/>
            </a:solidFill>
            <a:prstDash val="solid"/>
            <a:miter lim="800000"/>
          </a:ln>
          <a:effectLst>
            <a:innerShdw blurRad="76200">
              <a:srgbClr val="000000"/>
            </a:innerShdw>
          </a:effectLst>
        </p:spPr>
      </p:pic>
      <p:sp>
        <p:nvSpPr>
          <p:cNvPr id="4" name="Content Placeholder 3"/>
          <p:cNvSpPr>
            <a:spLocks noGrp="1"/>
          </p:cNvSpPr>
          <p:nvPr>
            <p:ph sz="half" idx="2"/>
          </p:nvPr>
        </p:nvSpPr>
        <p:spPr/>
        <p:txBody>
          <a:bodyPr>
            <a:normAutofit fontScale="85000" lnSpcReduction="10000"/>
          </a:bodyPr>
          <a:lstStyle/>
          <a:p>
            <a:r>
              <a:rPr lang="en-US" dirty="0"/>
              <a:t>In upper grades, you can have students write on the right-hand side of the page only.  Then, the left side can be used for content handouts or teacher comments.</a:t>
            </a:r>
          </a:p>
          <a:p>
            <a:r>
              <a:rPr lang="en-US" dirty="0"/>
              <a:t>Write the date and time of the investigation in the top right hand corner.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Organization ideas</a:t>
            </a:r>
          </a:p>
        </p:txBody>
      </p:sp>
      <p:sp>
        <p:nvSpPr>
          <p:cNvPr id="3" name="Content Placeholder 2"/>
          <p:cNvSpPr>
            <a:spLocks noGrp="1"/>
          </p:cNvSpPr>
          <p:nvPr>
            <p:ph sz="half" idx="1"/>
          </p:nvPr>
        </p:nvSpPr>
        <p:spPr/>
        <p:txBody>
          <a:bodyPr>
            <a:normAutofit/>
          </a:bodyPr>
          <a:lstStyle/>
          <a:p>
            <a:r>
              <a:rPr lang="en-US" dirty="0"/>
              <a:t>You may store your notebooks in the classroom. </a:t>
            </a:r>
          </a:p>
          <a:p>
            <a:pPr>
              <a:buNone/>
            </a:pPr>
            <a:endParaRPr lang="en-US" dirty="0"/>
          </a:p>
          <a:p>
            <a:r>
              <a:rPr lang="en-US" dirty="0"/>
              <a:t>A science notebook poster helps students remember the components.</a:t>
            </a:r>
          </a:p>
        </p:txBody>
      </p:sp>
      <p:pic>
        <p:nvPicPr>
          <p:cNvPr id="5" name="Content Placeholder 4" descr="IMG_6722.JPG"/>
          <p:cNvPicPr>
            <a:picLocks noGrp="1" noChangeAspect="1"/>
          </p:cNvPicPr>
          <p:nvPr>
            <p:ph sz="half" idx="2"/>
          </p:nvPr>
        </p:nvPicPr>
        <p:blipFill>
          <a:blip r:embed="rId2" cstate="print"/>
          <a:stretch>
            <a:fillRect/>
          </a:stretch>
        </p:blipFill>
        <p:spPr>
          <a:xfrm rot="16200000">
            <a:off x="3714355" y="2153047"/>
            <a:ext cx="4306094" cy="33528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5649</TotalTime>
  <Words>2549</Words>
  <Application>Microsoft Office PowerPoint</Application>
  <PresentationFormat>On-screen Show (4:3)</PresentationFormat>
  <Paragraphs>236</Paragraphs>
  <Slides>78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Arial</vt:lpstr>
      <vt:lpstr>Trebuchet MS</vt:lpstr>
      <vt:lpstr>Wingdings</vt:lpstr>
      <vt:lpstr>Wingdings 2</vt:lpstr>
      <vt:lpstr>Opulent</vt:lpstr>
      <vt:lpstr>Science notebook training</vt:lpstr>
      <vt:lpstr>Goals</vt:lpstr>
      <vt:lpstr>AGENDA</vt:lpstr>
      <vt:lpstr>Science notebook components</vt:lpstr>
      <vt:lpstr>Implementation of science notebooks</vt:lpstr>
      <vt:lpstr>Leonardo da vinci’s  science notebooks</vt:lpstr>
      <vt:lpstr>Organization ideas</vt:lpstr>
      <vt:lpstr>Organization ideas</vt:lpstr>
      <vt:lpstr>Organization ideas</vt:lpstr>
      <vt:lpstr>Organization ideas</vt:lpstr>
      <vt:lpstr>Focus question</vt:lpstr>
      <vt:lpstr>Focus question</vt:lpstr>
      <vt:lpstr>Focus question  example</vt:lpstr>
      <vt:lpstr>Cooperative team  focus question</vt:lpstr>
      <vt:lpstr>Focus question:  student work sample</vt:lpstr>
      <vt:lpstr>focus question  video review</vt:lpstr>
      <vt:lpstr>prediction</vt:lpstr>
      <vt:lpstr>prediction</vt:lpstr>
      <vt:lpstr>prediction example</vt:lpstr>
      <vt:lpstr>Cooperative team  prediction</vt:lpstr>
      <vt:lpstr>prediction :  student work sample</vt:lpstr>
      <vt:lpstr>prediction :  student work sample</vt:lpstr>
      <vt:lpstr>prediction :  student work sample</vt:lpstr>
      <vt:lpstr>Prediction  video review</vt:lpstr>
      <vt:lpstr>Data and observations</vt:lpstr>
      <vt:lpstr>Data and observations</vt:lpstr>
      <vt:lpstr>Data and observations  example</vt:lpstr>
      <vt:lpstr>Cooperative team  Data and observations</vt:lpstr>
      <vt:lpstr>Data and observations:  student work sample</vt:lpstr>
      <vt:lpstr>Data and observations:  student work sample</vt:lpstr>
      <vt:lpstr>Data and observations:  student work samples</vt:lpstr>
      <vt:lpstr>Data and observations:  student work samples</vt:lpstr>
      <vt:lpstr>Data and observations:  student work samples</vt:lpstr>
      <vt:lpstr>Data and observations:  student work samples</vt:lpstr>
      <vt:lpstr>Data and observations  video review</vt:lpstr>
      <vt:lpstr>Making meaning conference</vt:lpstr>
      <vt:lpstr>Making meaning conference</vt:lpstr>
      <vt:lpstr>Cooperative team  Making meaning conference</vt:lpstr>
      <vt:lpstr>Making meaning conference video review</vt:lpstr>
      <vt:lpstr>Claims and evidence</vt:lpstr>
      <vt:lpstr>Claims and evidence</vt:lpstr>
      <vt:lpstr>Claims and evidence example</vt:lpstr>
      <vt:lpstr>Cooperative team  claims and evidence</vt:lpstr>
      <vt:lpstr>Claims and evidence:  student work sample</vt:lpstr>
      <vt:lpstr>Claims and evidence :  student work sample</vt:lpstr>
      <vt:lpstr>Claims and evidence :  student work sample</vt:lpstr>
      <vt:lpstr>Claims and evidence  video review</vt:lpstr>
      <vt:lpstr>conclusion</vt:lpstr>
      <vt:lpstr>conclusion</vt:lpstr>
      <vt:lpstr>conclusion example</vt:lpstr>
      <vt:lpstr>conclusion</vt:lpstr>
      <vt:lpstr>conclusion :  student work sample</vt:lpstr>
      <vt:lpstr>conclusion  video review</vt:lpstr>
      <vt:lpstr>reflection</vt:lpstr>
      <vt:lpstr>reflection</vt:lpstr>
      <vt:lpstr>Reflection example</vt:lpstr>
      <vt:lpstr>  Reflection </vt:lpstr>
      <vt:lpstr>Reflection :  student work sample</vt:lpstr>
      <vt:lpstr>Reflection :  student work sample</vt:lpstr>
      <vt:lpstr>Reflection  video review</vt:lpstr>
      <vt:lpstr>feedback</vt:lpstr>
      <vt:lpstr>feedback</vt:lpstr>
      <vt:lpstr>feedback</vt:lpstr>
      <vt:lpstr>Sample rubric</vt:lpstr>
      <vt:lpstr>Sample rubric, page 1</vt:lpstr>
      <vt:lpstr>Sample rubric, page 2</vt:lpstr>
      <vt:lpstr>Strategic planning</vt:lpstr>
      <vt:lpstr>Vocabulary building</vt:lpstr>
      <vt:lpstr>Word wall and realia wall</vt:lpstr>
      <vt:lpstr>Vocabulary four square</vt:lpstr>
      <vt:lpstr>Whack-a-word</vt:lpstr>
      <vt:lpstr>quia</vt:lpstr>
      <vt:lpstr>Drama and music  integration</vt:lpstr>
      <vt:lpstr>“A science carol”  EOG review strategies video</vt:lpstr>
      <vt:lpstr>Resource sites</vt:lpstr>
      <vt:lpstr>Finale  video</vt:lpstr>
      <vt:lpstr>Door prize time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notebook training</dc:title>
  <dc:creator>Wooten</dc:creator>
  <cp:lastModifiedBy>Carol Wooten</cp:lastModifiedBy>
  <cp:revision>150</cp:revision>
  <dcterms:created xsi:type="dcterms:W3CDTF">2013-12-30T00:28:46Z</dcterms:created>
  <dcterms:modified xsi:type="dcterms:W3CDTF">2021-08-17T00:24:10Z</dcterms:modified>
</cp:coreProperties>
</file>